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82100" cy="5149850"/>
  <p:notesSz cx="9182100" cy="5149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80830" cy="5148580"/>
          </a:xfrm>
          <a:custGeom>
            <a:avLst/>
            <a:gdLst/>
            <a:ahLst/>
            <a:cxnLst/>
            <a:rect l="l" t="t" r="r" b="b"/>
            <a:pathLst>
              <a:path w="9180830" h="5148580">
                <a:moveTo>
                  <a:pt x="9180512" y="0"/>
                </a:moveTo>
                <a:lnTo>
                  <a:pt x="0" y="0"/>
                </a:lnTo>
                <a:lnTo>
                  <a:pt x="0" y="5148262"/>
                </a:lnTo>
                <a:lnTo>
                  <a:pt x="9180512" y="5148262"/>
                </a:lnTo>
                <a:lnTo>
                  <a:pt x="9180512" y="0"/>
                </a:lnTo>
                <a:close/>
              </a:path>
            </a:pathLst>
          </a:custGeom>
          <a:solidFill>
            <a:srgbClr val="0435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87098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022" y="0"/>
                </a:lnTo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2" y="0"/>
            <a:ext cx="9152470" cy="514826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4020" y="0"/>
            <a:ext cx="9152890" cy="5148580"/>
          </a:xfrm>
          <a:custGeom>
            <a:avLst/>
            <a:gdLst/>
            <a:ahLst/>
            <a:cxnLst/>
            <a:rect l="l" t="t" r="r" b="b"/>
            <a:pathLst>
              <a:path w="9152890" h="5148580">
                <a:moveTo>
                  <a:pt x="0" y="5148262"/>
                </a:moveTo>
                <a:lnTo>
                  <a:pt x="9152470" y="5148262"/>
                </a:lnTo>
                <a:lnTo>
                  <a:pt x="9152470" y="0"/>
                </a:lnTo>
                <a:lnTo>
                  <a:pt x="0" y="0"/>
                </a:lnTo>
                <a:lnTo>
                  <a:pt x="0" y="5148262"/>
                </a:lnTo>
                <a:close/>
              </a:path>
            </a:pathLst>
          </a:custGeom>
          <a:solidFill>
            <a:srgbClr val="0D0D0D">
              <a:alpha val="447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94945" y="713232"/>
            <a:ext cx="7675245" cy="3667125"/>
          </a:xfrm>
          <a:custGeom>
            <a:avLst/>
            <a:gdLst/>
            <a:ahLst/>
            <a:cxnLst/>
            <a:rect l="l" t="t" r="r" b="b"/>
            <a:pathLst>
              <a:path w="7675245" h="3667125">
                <a:moveTo>
                  <a:pt x="7309142" y="0"/>
                </a:moveTo>
                <a:lnTo>
                  <a:pt x="366045" y="0"/>
                </a:lnTo>
                <a:lnTo>
                  <a:pt x="320396" y="2874"/>
                </a:lnTo>
                <a:lnTo>
                  <a:pt x="276363" y="11260"/>
                </a:lnTo>
                <a:lnTo>
                  <a:pt x="234301" y="24805"/>
                </a:lnTo>
                <a:lnTo>
                  <a:pt x="194564" y="43154"/>
                </a:lnTo>
                <a:lnTo>
                  <a:pt x="157507" y="65953"/>
                </a:lnTo>
                <a:lnTo>
                  <a:pt x="123483" y="92847"/>
                </a:lnTo>
                <a:lnTo>
                  <a:pt x="92847" y="123483"/>
                </a:lnTo>
                <a:lnTo>
                  <a:pt x="65953" y="157506"/>
                </a:lnTo>
                <a:lnTo>
                  <a:pt x="43154" y="194563"/>
                </a:lnTo>
                <a:lnTo>
                  <a:pt x="24805" y="234299"/>
                </a:lnTo>
                <a:lnTo>
                  <a:pt x="11260" y="276359"/>
                </a:lnTo>
                <a:lnTo>
                  <a:pt x="2874" y="320391"/>
                </a:lnTo>
                <a:lnTo>
                  <a:pt x="0" y="366039"/>
                </a:lnTo>
                <a:lnTo>
                  <a:pt x="0" y="3300641"/>
                </a:lnTo>
                <a:lnTo>
                  <a:pt x="2874" y="3346291"/>
                </a:lnTo>
                <a:lnTo>
                  <a:pt x="11260" y="3390325"/>
                </a:lnTo>
                <a:lnTo>
                  <a:pt x="24805" y="3432388"/>
                </a:lnTo>
                <a:lnTo>
                  <a:pt x="43154" y="3472125"/>
                </a:lnTo>
                <a:lnTo>
                  <a:pt x="65953" y="3509183"/>
                </a:lnTo>
                <a:lnTo>
                  <a:pt x="92847" y="3543207"/>
                </a:lnTo>
                <a:lnTo>
                  <a:pt x="123483" y="3573844"/>
                </a:lnTo>
                <a:lnTo>
                  <a:pt x="157507" y="3600739"/>
                </a:lnTo>
                <a:lnTo>
                  <a:pt x="194564" y="3623538"/>
                </a:lnTo>
                <a:lnTo>
                  <a:pt x="234301" y="3641887"/>
                </a:lnTo>
                <a:lnTo>
                  <a:pt x="276363" y="3655432"/>
                </a:lnTo>
                <a:lnTo>
                  <a:pt x="320396" y="3663818"/>
                </a:lnTo>
                <a:lnTo>
                  <a:pt x="366045" y="3666693"/>
                </a:lnTo>
                <a:lnTo>
                  <a:pt x="7309142" y="3666693"/>
                </a:lnTo>
                <a:lnTo>
                  <a:pt x="7354790" y="3663818"/>
                </a:lnTo>
                <a:lnTo>
                  <a:pt x="7398821" y="3655432"/>
                </a:lnTo>
                <a:lnTo>
                  <a:pt x="7440882" y="3641887"/>
                </a:lnTo>
                <a:lnTo>
                  <a:pt x="7480618" y="3623538"/>
                </a:lnTo>
                <a:lnTo>
                  <a:pt x="7517674" y="3600739"/>
                </a:lnTo>
                <a:lnTo>
                  <a:pt x="7551698" y="3573844"/>
                </a:lnTo>
                <a:lnTo>
                  <a:pt x="7582334" y="3543207"/>
                </a:lnTo>
                <a:lnTo>
                  <a:pt x="7609228" y="3509183"/>
                </a:lnTo>
                <a:lnTo>
                  <a:pt x="7632027" y="3472125"/>
                </a:lnTo>
                <a:lnTo>
                  <a:pt x="7650375" y="3432388"/>
                </a:lnTo>
                <a:lnTo>
                  <a:pt x="7663920" y="3390325"/>
                </a:lnTo>
                <a:lnTo>
                  <a:pt x="7672307" y="3346291"/>
                </a:lnTo>
                <a:lnTo>
                  <a:pt x="7675181" y="3300641"/>
                </a:lnTo>
                <a:lnTo>
                  <a:pt x="7675181" y="366039"/>
                </a:lnTo>
                <a:lnTo>
                  <a:pt x="7672307" y="320391"/>
                </a:lnTo>
                <a:lnTo>
                  <a:pt x="7663920" y="276359"/>
                </a:lnTo>
                <a:lnTo>
                  <a:pt x="7650375" y="234299"/>
                </a:lnTo>
                <a:lnTo>
                  <a:pt x="7632027" y="194563"/>
                </a:lnTo>
                <a:lnTo>
                  <a:pt x="7609228" y="157506"/>
                </a:lnTo>
                <a:lnTo>
                  <a:pt x="7582334" y="123483"/>
                </a:lnTo>
                <a:lnTo>
                  <a:pt x="7551698" y="92847"/>
                </a:lnTo>
                <a:lnTo>
                  <a:pt x="7517674" y="65953"/>
                </a:lnTo>
                <a:lnTo>
                  <a:pt x="7480618" y="43154"/>
                </a:lnTo>
                <a:lnTo>
                  <a:pt x="7440882" y="24805"/>
                </a:lnTo>
                <a:lnTo>
                  <a:pt x="7398821" y="11260"/>
                </a:lnTo>
                <a:lnTo>
                  <a:pt x="7354790" y="2874"/>
                </a:lnTo>
                <a:lnTo>
                  <a:pt x="730914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94945" y="713232"/>
            <a:ext cx="7675245" cy="3667125"/>
          </a:xfrm>
          <a:custGeom>
            <a:avLst/>
            <a:gdLst/>
            <a:ahLst/>
            <a:cxnLst/>
            <a:rect l="l" t="t" r="r" b="b"/>
            <a:pathLst>
              <a:path w="7675245" h="3667125">
                <a:moveTo>
                  <a:pt x="0" y="366039"/>
                </a:moveTo>
                <a:lnTo>
                  <a:pt x="2874" y="320391"/>
                </a:lnTo>
                <a:lnTo>
                  <a:pt x="11260" y="276359"/>
                </a:lnTo>
                <a:lnTo>
                  <a:pt x="24805" y="234299"/>
                </a:lnTo>
                <a:lnTo>
                  <a:pt x="43154" y="194563"/>
                </a:lnTo>
                <a:lnTo>
                  <a:pt x="65953" y="157506"/>
                </a:lnTo>
                <a:lnTo>
                  <a:pt x="92847" y="123483"/>
                </a:lnTo>
                <a:lnTo>
                  <a:pt x="123483" y="92847"/>
                </a:lnTo>
                <a:lnTo>
                  <a:pt x="157507" y="65953"/>
                </a:lnTo>
                <a:lnTo>
                  <a:pt x="194564" y="43154"/>
                </a:lnTo>
                <a:lnTo>
                  <a:pt x="234301" y="24805"/>
                </a:lnTo>
                <a:lnTo>
                  <a:pt x="276363" y="11260"/>
                </a:lnTo>
                <a:lnTo>
                  <a:pt x="320396" y="2874"/>
                </a:lnTo>
                <a:lnTo>
                  <a:pt x="366045" y="0"/>
                </a:lnTo>
                <a:lnTo>
                  <a:pt x="7309142" y="0"/>
                </a:lnTo>
                <a:lnTo>
                  <a:pt x="7354790" y="2874"/>
                </a:lnTo>
                <a:lnTo>
                  <a:pt x="7398821" y="11260"/>
                </a:lnTo>
                <a:lnTo>
                  <a:pt x="7440882" y="24805"/>
                </a:lnTo>
                <a:lnTo>
                  <a:pt x="7480618" y="43154"/>
                </a:lnTo>
                <a:lnTo>
                  <a:pt x="7517674" y="65953"/>
                </a:lnTo>
                <a:lnTo>
                  <a:pt x="7551698" y="92847"/>
                </a:lnTo>
                <a:lnTo>
                  <a:pt x="7582334" y="123483"/>
                </a:lnTo>
                <a:lnTo>
                  <a:pt x="7609228" y="157506"/>
                </a:lnTo>
                <a:lnTo>
                  <a:pt x="7632027" y="194563"/>
                </a:lnTo>
                <a:lnTo>
                  <a:pt x="7650375" y="234299"/>
                </a:lnTo>
                <a:lnTo>
                  <a:pt x="7663920" y="276359"/>
                </a:lnTo>
                <a:lnTo>
                  <a:pt x="7672307" y="320391"/>
                </a:lnTo>
                <a:lnTo>
                  <a:pt x="7675181" y="366039"/>
                </a:lnTo>
                <a:lnTo>
                  <a:pt x="7675181" y="3300641"/>
                </a:lnTo>
                <a:lnTo>
                  <a:pt x="7672307" y="3346291"/>
                </a:lnTo>
                <a:lnTo>
                  <a:pt x="7663920" y="3390325"/>
                </a:lnTo>
                <a:lnTo>
                  <a:pt x="7650375" y="3432388"/>
                </a:lnTo>
                <a:lnTo>
                  <a:pt x="7632027" y="3472125"/>
                </a:lnTo>
                <a:lnTo>
                  <a:pt x="7609228" y="3509183"/>
                </a:lnTo>
                <a:lnTo>
                  <a:pt x="7582334" y="3543207"/>
                </a:lnTo>
                <a:lnTo>
                  <a:pt x="7551698" y="3573844"/>
                </a:lnTo>
                <a:lnTo>
                  <a:pt x="7517674" y="3600739"/>
                </a:lnTo>
                <a:lnTo>
                  <a:pt x="7480618" y="3623538"/>
                </a:lnTo>
                <a:lnTo>
                  <a:pt x="7440882" y="3641887"/>
                </a:lnTo>
                <a:lnTo>
                  <a:pt x="7398821" y="3655432"/>
                </a:lnTo>
                <a:lnTo>
                  <a:pt x="7354790" y="3663818"/>
                </a:lnTo>
                <a:lnTo>
                  <a:pt x="7309142" y="3666693"/>
                </a:lnTo>
                <a:lnTo>
                  <a:pt x="366045" y="3666693"/>
                </a:lnTo>
                <a:lnTo>
                  <a:pt x="320396" y="3663818"/>
                </a:lnTo>
                <a:lnTo>
                  <a:pt x="276363" y="3655432"/>
                </a:lnTo>
                <a:lnTo>
                  <a:pt x="234301" y="3641887"/>
                </a:lnTo>
                <a:lnTo>
                  <a:pt x="194564" y="3623538"/>
                </a:lnTo>
                <a:lnTo>
                  <a:pt x="157507" y="3600739"/>
                </a:lnTo>
                <a:lnTo>
                  <a:pt x="123483" y="3573844"/>
                </a:lnTo>
                <a:lnTo>
                  <a:pt x="92847" y="3543207"/>
                </a:lnTo>
                <a:lnTo>
                  <a:pt x="65953" y="3509183"/>
                </a:lnTo>
                <a:lnTo>
                  <a:pt x="43154" y="3472125"/>
                </a:lnTo>
                <a:lnTo>
                  <a:pt x="24805" y="3432388"/>
                </a:lnTo>
                <a:lnTo>
                  <a:pt x="11260" y="3390325"/>
                </a:lnTo>
                <a:lnTo>
                  <a:pt x="2874" y="3346291"/>
                </a:lnTo>
                <a:lnTo>
                  <a:pt x="0" y="3300641"/>
                </a:lnTo>
                <a:lnTo>
                  <a:pt x="0" y="366039"/>
                </a:lnTo>
                <a:close/>
              </a:path>
            </a:pathLst>
          </a:custGeom>
          <a:ln w="12699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46157" y="1711070"/>
            <a:ext cx="163004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BD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7315" y="2883916"/>
            <a:ext cx="642747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BD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BD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9105" y="1184465"/>
            <a:ext cx="3994213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38660" y="1590052"/>
            <a:ext cx="3454400" cy="334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BD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80830" cy="5148580"/>
          </a:xfrm>
          <a:custGeom>
            <a:avLst/>
            <a:gdLst/>
            <a:ahLst/>
            <a:cxnLst/>
            <a:rect l="l" t="t" r="r" b="b"/>
            <a:pathLst>
              <a:path w="9180830" h="5148580">
                <a:moveTo>
                  <a:pt x="9180512" y="0"/>
                </a:moveTo>
                <a:lnTo>
                  <a:pt x="0" y="0"/>
                </a:lnTo>
                <a:lnTo>
                  <a:pt x="0" y="5148262"/>
                </a:lnTo>
                <a:lnTo>
                  <a:pt x="9180512" y="5148262"/>
                </a:lnTo>
                <a:lnTo>
                  <a:pt x="9180512" y="0"/>
                </a:lnTo>
                <a:close/>
              </a:path>
            </a:pathLst>
          </a:custGeom>
          <a:solidFill>
            <a:srgbClr val="0435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87098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022" y="0"/>
                </a:lnTo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22" y="0"/>
            <a:ext cx="9152470" cy="514826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4020" y="0"/>
            <a:ext cx="9152890" cy="5148580"/>
          </a:xfrm>
          <a:custGeom>
            <a:avLst/>
            <a:gdLst/>
            <a:ahLst/>
            <a:cxnLst/>
            <a:rect l="l" t="t" r="r" b="b"/>
            <a:pathLst>
              <a:path w="9152890" h="5148580">
                <a:moveTo>
                  <a:pt x="0" y="5148262"/>
                </a:moveTo>
                <a:lnTo>
                  <a:pt x="9152470" y="5148262"/>
                </a:lnTo>
                <a:lnTo>
                  <a:pt x="9152470" y="0"/>
                </a:lnTo>
                <a:lnTo>
                  <a:pt x="0" y="0"/>
                </a:lnTo>
                <a:lnTo>
                  <a:pt x="0" y="5148262"/>
                </a:lnTo>
                <a:close/>
              </a:path>
            </a:pathLst>
          </a:custGeom>
          <a:solidFill>
            <a:srgbClr val="0D0D0D">
              <a:alpha val="447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609" y="122031"/>
            <a:ext cx="847888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BD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479" y="1355255"/>
            <a:ext cx="4188460" cy="276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1406" y="4821732"/>
            <a:ext cx="1185545" cy="12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9105" y="4789360"/>
            <a:ext cx="2111883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22139" y="4870487"/>
            <a:ext cx="137795" cy="12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Girish</a:t>
            </a:r>
            <a:r>
              <a:rPr dirty="0" sz="25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20" b="1">
                <a:solidFill>
                  <a:srgbClr val="FFFFFF"/>
                </a:solidFill>
                <a:latin typeface="Calibri"/>
                <a:cs typeface="Calibri"/>
              </a:rPr>
              <a:t>Wagh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62843" y="2478760"/>
            <a:ext cx="25958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Managing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CEO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Motors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0766" y="2369413"/>
            <a:ext cx="1215390" cy="368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60" b="1">
                <a:latin typeface="Calibri"/>
                <a:cs typeface="Calibri"/>
              </a:rPr>
              <a:t>Thank</a:t>
            </a:r>
            <a:r>
              <a:rPr dirty="0" sz="2250" spc="-95" b="1">
                <a:latin typeface="Calibri"/>
                <a:cs typeface="Calibri"/>
              </a:rPr>
              <a:t> </a:t>
            </a:r>
            <a:r>
              <a:rPr dirty="0" sz="2250" spc="-25" b="1">
                <a:latin typeface="Calibri"/>
                <a:cs typeface="Calibri"/>
              </a:rPr>
              <a:t>You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20571" y="117058"/>
            <a:ext cx="8754745" cy="4424680"/>
            <a:chOff x="220571" y="117058"/>
            <a:chExt cx="8754745" cy="44246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71" y="1018085"/>
              <a:ext cx="5509374" cy="352343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532393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9885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609" y="88775"/>
            <a:ext cx="233172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Safe</a:t>
            </a:r>
            <a:r>
              <a:rPr dirty="0" spc="-85"/>
              <a:t> </a:t>
            </a:r>
            <a:r>
              <a:rPr dirty="0" spc="-60"/>
              <a:t>harbour</a:t>
            </a:r>
            <a:r>
              <a:rPr dirty="0" spc="-85"/>
              <a:t> </a:t>
            </a:r>
            <a:r>
              <a:rPr dirty="0" spc="-45"/>
              <a:t>statement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369886" y="117058"/>
            <a:ext cx="1605280" cy="241300"/>
            <a:chOff x="7369886" y="117058"/>
            <a:chExt cx="1605280" cy="241300"/>
          </a:xfrm>
        </p:grpSpPr>
        <p:sp>
          <p:nvSpPr>
            <p:cNvPr id="4" name="object 4" descr=""/>
            <p:cNvSpPr/>
            <p:nvPr/>
          </p:nvSpPr>
          <p:spPr>
            <a:xfrm>
              <a:off x="8532394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40610" y="683424"/>
            <a:ext cx="8707755" cy="367411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Statements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describing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objectives,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projections,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estimates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expectations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Motors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“forward-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looking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statements”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meaning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laws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regulations.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differ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materially</a:t>
            </a:r>
            <a:r>
              <a:rPr dirty="0" sz="1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expressed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implied.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difference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Company’s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dirty="0" sz="1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include,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amongst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others,</a:t>
            </a:r>
            <a:r>
              <a:rPr dirty="0" sz="1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affecting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domestic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overseas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operates,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regulations,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laws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statutes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incidental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factors.</a:t>
            </a:r>
            <a:endParaRPr sz="1200">
              <a:latin typeface="Calibri"/>
              <a:cs typeface="Calibri"/>
            </a:endParaRPr>
          </a:p>
          <a:p>
            <a:pPr algn="just" marL="12700" marR="5715">
              <a:lnSpc>
                <a:spcPts val="1300"/>
              </a:lnSpc>
              <a:spcBef>
                <a:spcPts val="73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1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undertaken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represented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constitute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dirty="0" sz="1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differ</a:t>
            </a:r>
            <a:r>
              <a:rPr dirty="0" sz="1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underlying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results.</a:t>
            </a:r>
            <a:endParaRPr sz="1200">
              <a:latin typeface="Calibri"/>
              <a:cs typeface="Calibri"/>
            </a:endParaRPr>
          </a:p>
          <a:p>
            <a:pPr algn="just" marL="196850" indent="-172085">
              <a:lnSpc>
                <a:spcPct val="100000"/>
              </a:lnSpc>
              <a:spcBef>
                <a:spcPts val="585"/>
              </a:spcBef>
              <a:buChar char="-"/>
              <a:tabLst>
                <a:tab pos="196850" algn="l"/>
              </a:tabLst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represent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Standalone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Joint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Cummins.</a:t>
            </a:r>
            <a:endParaRPr sz="1200">
              <a:latin typeface="Calibri"/>
              <a:cs typeface="Calibri"/>
            </a:endParaRPr>
          </a:p>
          <a:p>
            <a:pPr algn="just" marL="196215" marR="17145" indent="-171450">
              <a:lnSpc>
                <a:spcPts val="1300"/>
              </a:lnSpc>
              <a:spcBef>
                <a:spcPts val="765"/>
              </a:spcBef>
              <a:buChar char="-"/>
              <a:tabLst>
                <a:tab pos="19621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Reported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EBITDA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charged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P&amp;L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realised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FX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commodity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hedges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excludes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gain/loss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realized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derivatives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entered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hedging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debt,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revaluation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debt,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revaluation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liabilities,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MTM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FX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commodity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hedges,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MTM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unquoted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investments,</a:t>
            </a:r>
            <a:r>
              <a:rPr dirty="0" sz="1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(except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grant)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exceptional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items.</a:t>
            </a:r>
            <a:endParaRPr sz="1200">
              <a:latin typeface="Calibri"/>
              <a:cs typeface="Calibri"/>
            </a:endParaRPr>
          </a:p>
          <a:p>
            <a:pPr algn="just" marL="196850" indent="-172085">
              <a:lnSpc>
                <a:spcPct val="100000"/>
              </a:lnSpc>
              <a:spcBef>
                <a:spcPts val="575"/>
              </a:spcBef>
              <a:buChar char="-"/>
              <a:tabLst>
                <a:tab pos="19685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Reported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EBIT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reported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EBITDA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profits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accounted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investees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depreciation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amortisation.</a:t>
            </a:r>
            <a:endParaRPr sz="1200">
              <a:latin typeface="Calibri"/>
              <a:cs typeface="Calibri"/>
            </a:endParaRPr>
          </a:p>
          <a:p>
            <a:pPr algn="just" marL="196215" marR="18415" indent="-171450">
              <a:lnSpc>
                <a:spcPts val="1300"/>
              </a:lnSpc>
              <a:spcBef>
                <a:spcPts val="765"/>
              </a:spcBef>
              <a:buChar char="-"/>
              <a:tabLst>
                <a:tab pos="19621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generated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automotive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activities,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realised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profit/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sale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mutual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excluding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investments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consolidated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entities,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M&amp;A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linked</a:t>
            </a:r>
            <a:r>
              <a:rPr dirty="0" sz="1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asset</a:t>
            </a: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purchases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movements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investments,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(including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leases)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paid.</a:t>
            </a:r>
            <a:endParaRPr sz="1200">
              <a:latin typeface="Calibri"/>
              <a:cs typeface="Calibri"/>
            </a:endParaRPr>
          </a:p>
          <a:p>
            <a:pPr algn="just" marL="196850" indent="-172085">
              <a:lnSpc>
                <a:spcPct val="100000"/>
              </a:lnSpc>
              <a:spcBef>
                <a:spcPts val="580"/>
              </a:spcBef>
              <a:buChar char="-"/>
              <a:tabLst>
                <a:tab pos="19685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Reported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ROCE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(Auto)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analytically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dividing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EBIT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employed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(YoY).</a:t>
            </a:r>
            <a:endParaRPr sz="1200">
              <a:latin typeface="Calibri"/>
              <a:cs typeface="Calibri"/>
            </a:endParaRPr>
          </a:p>
          <a:p>
            <a:pPr algn="just" marL="196850" indent="-172085">
              <a:lnSpc>
                <a:spcPct val="100000"/>
              </a:lnSpc>
              <a:spcBef>
                <a:spcPts val="610"/>
              </a:spcBef>
              <a:buChar char="-"/>
              <a:tabLst>
                <a:tab pos="196850" algn="l"/>
              </a:tabLst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cyclical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includes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business,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vehicular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business,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defence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business.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0"/>
            <a:ext cx="9173210" cy="5148580"/>
            <a:chOff x="-6350" y="0"/>
            <a:chExt cx="9173210" cy="5148580"/>
          </a:xfrm>
        </p:grpSpPr>
        <p:sp>
          <p:nvSpPr>
            <p:cNvPr id="3" name="object 3" descr=""/>
            <p:cNvSpPr/>
            <p:nvPr/>
          </p:nvSpPr>
          <p:spPr>
            <a:xfrm>
              <a:off x="3260813" y="897790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2606827" y="0"/>
                  </a:moveTo>
                  <a:lnTo>
                    <a:pt x="0" y="0"/>
                  </a:lnTo>
                  <a:lnTo>
                    <a:pt x="0" y="1159776"/>
                  </a:lnTo>
                  <a:lnTo>
                    <a:pt x="2606827" y="1159776"/>
                  </a:lnTo>
                  <a:lnTo>
                    <a:pt x="2606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60813" y="897790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0" y="0"/>
                  </a:moveTo>
                  <a:lnTo>
                    <a:pt x="2606827" y="0"/>
                  </a:lnTo>
                  <a:lnTo>
                    <a:pt x="2606827" y="1159776"/>
                  </a:lnTo>
                  <a:lnTo>
                    <a:pt x="0" y="1159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6569" y="893522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2606827" y="0"/>
                  </a:moveTo>
                  <a:lnTo>
                    <a:pt x="0" y="0"/>
                  </a:lnTo>
                  <a:lnTo>
                    <a:pt x="0" y="1159776"/>
                  </a:lnTo>
                  <a:lnTo>
                    <a:pt x="2606827" y="1159776"/>
                  </a:lnTo>
                  <a:lnTo>
                    <a:pt x="2606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6569" y="893522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0" y="0"/>
                  </a:moveTo>
                  <a:lnTo>
                    <a:pt x="2606827" y="0"/>
                  </a:lnTo>
                  <a:lnTo>
                    <a:pt x="2606827" y="1159776"/>
                  </a:lnTo>
                  <a:lnTo>
                    <a:pt x="0" y="1159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260813" y="2120569"/>
            <a:ext cx="2619375" cy="468630"/>
          </a:xfrm>
          <a:prstGeom prst="rect">
            <a:avLst/>
          </a:prstGeom>
          <a:solidFill>
            <a:srgbClr val="076BB5"/>
          </a:solidFill>
        </p:spPr>
        <p:txBody>
          <a:bodyPr wrap="square" lIns="0" tIns="37465" rIns="0" bIns="0" rtlCol="0" vert="horz">
            <a:spAutoFit/>
          </a:bodyPr>
          <a:lstStyle/>
          <a:p>
            <a:pPr marL="633095" marR="314960" indent="-313055">
              <a:lnSpc>
                <a:spcPct val="100000"/>
              </a:lnSpc>
              <a:spcBef>
                <a:spcPts val="29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Bold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acquire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Iveco; approvals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process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The</a:t>
            </a:r>
            <a:r>
              <a:rPr dirty="0" spc="-90"/>
              <a:t> </a:t>
            </a:r>
            <a:r>
              <a:rPr dirty="0" spc="-60"/>
              <a:t>Year</a:t>
            </a:r>
            <a:r>
              <a:rPr dirty="0" spc="-85"/>
              <a:t> </a:t>
            </a:r>
            <a:r>
              <a:rPr dirty="0" spc="-60"/>
              <a:t>Gone</a:t>
            </a:r>
            <a:r>
              <a:rPr dirty="0" spc="-85"/>
              <a:t> </a:t>
            </a:r>
            <a:r>
              <a:rPr dirty="0" spc="-25"/>
              <a:t>By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311054" y="875097"/>
            <a:ext cx="8567420" cy="1699260"/>
            <a:chOff x="311054" y="875097"/>
            <a:chExt cx="8567420" cy="16992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54" y="936929"/>
              <a:ext cx="2528976" cy="105251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257353" y="889384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09" h="1160145">
                  <a:moveTo>
                    <a:pt x="2606827" y="0"/>
                  </a:moveTo>
                  <a:lnTo>
                    <a:pt x="0" y="0"/>
                  </a:lnTo>
                  <a:lnTo>
                    <a:pt x="0" y="1159776"/>
                  </a:lnTo>
                  <a:lnTo>
                    <a:pt x="2606827" y="1159776"/>
                  </a:lnTo>
                  <a:lnTo>
                    <a:pt x="2606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57353" y="889384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09" h="1160145">
                  <a:moveTo>
                    <a:pt x="0" y="0"/>
                  </a:moveTo>
                  <a:lnTo>
                    <a:pt x="2606827" y="0"/>
                  </a:lnTo>
                  <a:lnTo>
                    <a:pt x="2606827" y="1159776"/>
                  </a:lnTo>
                  <a:lnTo>
                    <a:pt x="0" y="1159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257353" y="2056218"/>
              <a:ext cx="2619375" cy="518159"/>
            </a:xfrm>
            <a:custGeom>
              <a:avLst/>
              <a:gdLst/>
              <a:ahLst/>
              <a:cxnLst/>
              <a:rect l="l" t="t" r="r" b="b"/>
              <a:pathLst>
                <a:path w="2619375" h="518160">
                  <a:moveTo>
                    <a:pt x="2619108" y="0"/>
                  </a:moveTo>
                  <a:lnTo>
                    <a:pt x="0" y="0"/>
                  </a:lnTo>
                  <a:lnTo>
                    <a:pt x="0" y="517918"/>
                  </a:lnTo>
                  <a:lnTo>
                    <a:pt x="2619108" y="517918"/>
                  </a:lnTo>
                  <a:lnTo>
                    <a:pt x="2619108" y="0"/>
                  </a:lnTo>
                  <a:close/>
                </a:path>
              </a:pathLst>
            </a:custGeom>
            <a:solidFill>
              <a:srgbClr val="076B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76569" y="2068766"/>
            <a:ext cx="2607310" cy="524510"/>
          </a:xfrm>
          <a:prstGeom prst="rect">
            <a:avLst/>
          </a:prstGeom>
          <a:solidFill>
            <a:srgbClr val="076BB5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050">
              <a:latin typeface="Times New Roman"/>
              <a:cs typeface="Times New Roman"/>
            </a:endParaRPr>
          </a:p>
          <a:p>
            <a:pPr marL="708025">
              <a:lnSpc>
                <a:spcPct val="100000"/>
              </a:lnSpc>
              <a:spcBef>
                <a:spcPts val="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BSE</a:t>
            </a:r>
            <a:r>
              <a:rPr dirty="0" sz="10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Listing</a:t>
            </a:r>
            <a:r>
              <a:rPr dirty="0" sz="10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Ceremony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257353" y="2133917"/>
            <a:ext cx="26193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725" marR="208279" indent="110489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Future-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Ready</a:t>
            </a: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Unveiled:</a:t>
            </a: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14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vehicles,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aggregates,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solutons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62281" y="2964421"/>
            <a:ext cx="2635885" cy="1188720"/>
            <a:chOff x="262281" y="2964421"/>
            <a:chExt cx="2635885" cy="1188720"/>
          </a:xfrm>
        </p:grpSpPr>
        <p:sp>
          <p:nvSpPr>
            <p:cNvPr id="17" name="object 17" descr=""/>
            <p:cNvSpPr/>
            <p:nvPr/>
          </p:nvSpPr>
          <p:spPr>
            <a:xfrm>
              <a:off x="276569" y="2978708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2606827" y="0"/>
                  </a:moveTo>
                  <a:lnTo>
                    <a:pt x="0" y="0"/>
                  </a:lnTo>
                  <a:lnTo>
                    <a:pt x="0" y="1159776"/>
                  </a:lnTo>
                  <a:lnTo>
                    <a:pt x="2606827" y="1159776"/>
                  </a:lnTo>
                  <a:lnTo>
                    <a:pt x="2606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6569" y="2978708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0" y="0"/>
                  </a:moveTo>
                  <a:lnTo>
                    <a:pt x="2606827" y="0"/>
                  </a:lnTo>
                  <a:lnTo>
                    <a:pt x="2606827" y="1159776"/>
                  </a:lnTo>
                  <a:lnTo>
                    <a:pt x="0" y="1159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76569" y="4153954"/>
            <a:ext cx="2607310" cy="524510"/>
          </a:xfrm>
          <a:prstGeom prst="rect">
            <a:avLst/>
          </a:prstGeom>
          <a:solidFill>
            <a:srgbClr val="076BB5"/>
          </a:solidFill>
        </p:spPr>
        <p:txBody>
          <a:bodyPr wrap="square" lIns="0" tIns="13335" rIns="0" bIns="0" rtlCol="0" vert="horz">
            <a:spAutoFit/>
          </a:bodyPr>
          <a:lstStyle/>
          <a:p>
            <a:pPr algn="ctr" marL="91440" marR="9017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Secured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biggest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70,000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Yodha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Ultra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T.7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deployment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in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Indonesia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45533" y="945334"/>
            <a:ext cx="8232140" cy="3197225"/>
            <a:chOff x="645533" y="945334"/>
            <a:chExt cx="8232140" cy="3197225"/>
          </a:xfrm>
        </p:grpSpPr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533" y="3043364"/>
              <a:ext cx="1946617" cy="104289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2203" y="945334"/>
              <a:ext cx="2627731" cy="117523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256070" y="2968307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09" h="1160145">
                  <a:moveTo>
                    <a:pt x="2606827" y="0"/>
                  </a:moveTo>
                  <a:lnTo>
                    <a:pt x="0" y="0"/>
                  </a:lnTo>
                  <a:lnTo>
                    <a:pt x="0" y="1159776"/>
                  </a:lnTo>
                  <a:lnTo>
                    <a:pt x="2606827" y="1159776"/>
                  </a:lnTo>
                  <a:lnTo>
                    <a:pt x="2606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256070" y="2968307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09" h="1160145">
                  <a:moveTo>
                    <a:pt x="0" y="0"/>
                  </a:moveTo>
                  <a:lnTo>
                    <a:pt x="2606827" y="0"/>
                  </a:lnTo>
                  <a:lnTo>
                    <a:pt x="2606827" y="1159776"/>
                  </a:lnTo>
                  <a:lnTo>
                    <a:pt x="0" y="1159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248095" y="4143552"/>
            <a:ext cx="2619375" cy="524510"/>
          </a:xfrm>
          <a:prstGeom prst="rect">
            <a:avLst/>
          </a:prstGeom>
          <a:solidFill>
            <a:srgbClr val="076BB5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050">
              <a:latin typeface="Times New Roman"/>
              <a:cs typeface="Times New Roman"/>
            </a:endParaRPr>
          </a:p>
          <a:p>
            <a:pPr marL="256540">
              <a:lnSpc>
                <a:spcPct val="100000"/>
              </a:lnSpc>
              <a:spcBef>
                <a:spcPts val="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Launch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“Better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Always”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Positioning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237915" y="2969475"/>
            <a:ext cx="5506085" cy="1188720"/>
            <a:chOff x="3237915" y="2969475"/>
            <a:chExt cx="5506085" cy="1188720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5222" y="3050082"/>
              <a:ext cx="2368537" cy="109347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252203" y="2983763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2606827" y="0"/>
                  </a:moveTo>
                  <a:lnTo>
                    <a:pt x="0" y="0"/>
                  </a:lnTo>
                  <a:lnTo>
                    <a:pt x="0" y="1159776"/>
                  </a:lnTo>
                  <a:lnTo>
                    <a:pt x="2606827" y="1159776"/>
                  </a:lnTo>
                  <a:lnTo>
                    <a:pt x="2606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252203" y="2983763"/>
              <a:ext cx="2607310" cy="1160145"/>
            </a:xfrm>
            <a:custGeom>
              <a:avLst/>
              <a:gdLst/>
              <a:ahLst/>
              <a:cxnLst/>
              <a:rect l="l" t="t" r="r" b="b"/>
              <a:pathLst>
                <a:path w="2607310" h="1160145">
                  <a:moveTo>
                    <a:pt x="0" y="0"/>
                  </a:moveTo>
                  <a:lnTo>
                    <a:pt x="2606827" y="0"/>
                  </a:lnTo>
                  <a:lnTo>
                    <a:pt x="2606827" y="1159776"/>
                  </a:lnTo>
                  <a:lnTo>
                    <a:pt x="0" y="115977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3244214" y="4159008"/>
            <a:ext cx="2619375" cy="524510"/>
          </a:xfrm>
          <a:prstGeom prst="rect">
            <a:avLst/>
          </a:prstGeom>
          <a:solidFill>
            <a:srgbClr val="076BB5"/>
          </a:solidFill>
        </p:spPr>
        <p:txBody>
          <a:bodyPr wrap="square" lIns="0" tIns="93345" rIns="0" bIns="0" rtlCol="0" vert="horz">
            <a:spAutoFit/>
          </a:bodyPr>
          <a:lstStyle/>
          <a:p>
            <a:pPr marL="890269" marR="93980" indent="-791845">
              <a:lnSpc>
                <a:spcPct val="100000"/>
              </a:lnSpc>
              <a:spcBef>
                <a:spcPts val="73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Fleetedge</a:t>
            </a:r>
            <a:r>
              <a:rPr dirty="0" sz="10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scale:</a:t>
            </a:r>
            <a:r>
              <a:rPr dirty="0" sz="10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1M+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Vehicles Driving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Uptime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403117" y="117058"/>
            <a:ext cx="5572125" cy="4042410"/>
            <a:chOff x="3403117" y="117058"/>
            <a:chExt cx="5572125" cy="4042410"/>
          </a:xfrm>
        </p:grpSpPr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4500" y="914628"/>
              <a:ext cx="1893773" cy="117563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3117" y="3079305"/>
              <a:ext cx="2366772" cy="107970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8532393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80830" cy="5148580"/>
          </a:xfrm>
          <a:custGeom>
            <a:avLst/>
            <a:gdLst/>
            <a:ahLst/>
            <a:cxnLst/>
            <a:rect l="l" t="t" r="r" b="b"/>
            <a:pathLst>
              <a:path w="9180830" h="5148580">
                <a:moveTo>
                  <a:pt x="9180512" y="0"/>
                </a:moveTo>
                <a:lnTo>
                  <a:pt x="0" y="0"/>
                </a:lnTo>
                <a:lnTo>
                  <a:pt x="0" y="5148262"/>
                </a:lnTo>
                <a:lnTo>
                  <a:pt x="9180512" y="5148262"/>
                </a:lnTo>
                <a:lnTo>
                  <a:pt x="9180512" y="0"/>
                </a:lnTo>
                <a:close/>
              </a:path>
            </a:pathLst>
          </a:custGeom>
          <a:solidFill>
            <a:srgbClr val="0435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11406" y="4797920"/>
            <a:ext cx="1185545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F1F1F1"/>
                </a:solidFill>
                <a:latin typeface="Calibri"/>
                <a:cs typeface="Calibri"/>
              </a:rPr>
              <a:t>Annual</a:t>
            </a:r>
            <a:r>
              <a:rPr dirty="0" sz="750" spc="5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1F1F1"/>
                </a:solidFill>
                <a:latin typeface="Calibri"/>
                <a:cs typeface="Calibri"/>
              </a:rPr>
              <a:t>General</a:t>
            </a:r>
            <a:r>
              <a:rPr dirty="0" sz="750" spc="5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F1F1F1"/>
                </a:solidFill>
                <a:latin typeface="Calibri"/>
                <a:cs typeface="Calibri"/>
              </a:rPr>
              <a:t>Meeting</a:t>
            </a:r>
            <a:r>
              <a:rPr dirty="0" sz="750" spc="1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750" spc="-20">
                <a:solidFill>
                  <a:srgbClr val="F1F1F1"/>
                </a:solidFill>
                <a:latin typeface="Calibri"/>
                <a:cs typeface="Calibri"/>
              </a:rPr>
              <a:t>2026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66860" cy="5148580"/>
            <a:chOff x="0" y="0"/>
            <a:chExt cx="9166860" cy="5148580"/>
          </a:xfrm>
        </p:grpSpPr>
        <p:sp>
          <p:nvSpPr>
            <p:cNvPr id="5" name="object 5" descr=""/>
            <p:cNvSpPr/>
            <p:nvPr/>
          </p:nvSpPr>
          <p:spPr>
            <a:xfrm>
              <a:off x="0" y="4870983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 h="0">
                  <a:moveTo>
                    <a:pt x="0" y="0"/>
                  </a:moveTo>
                  <a:lnTo>
                    <a:pt x="14022" y="0"/>
                  </a:lnTo>
                </a:path>
              </a:pathLst>
            </a:custGeom>
            <a:ln w="1269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2" y="0"/>
              <a:ext cx="9152470" cy="514826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020" y="0"/>
              <a:ext cx="9152890" cy="5148580"/>
            </a:xfrm>
            <a:custGeom>
              <a:avLst/>
              <a:gdLst/>
              <a:ahLst/>
              <a:cxnLst/>
              <a:rect l="l" t="t" r="r" b="b"/>
              <a:pathLst>
                <a:path w="9152890" h="5148580">
                  <a:moveTo>
                    <a:pt x="0" y="5148262"/>
                  </a:moveTo>
                  <a:lnTo>
                    <a:pt x="9152470" y="5148262"/>
                  </a:lnTo>
                  <a:lnTo>
                    <a:pt x="9152470" y="0"/>
                  </a:lnTo>
                  <a:lnTo>
                    <a:pt x="0" y="0"/>
                  </a:lnTo>
                  <a:lnTo>
                    <a:pt x="0" y="5148262"/>
                  </a:lnTo>
                  <a:close/>
                </a:path>
              </a:pathLst>
            </a:custGeom>
            <a:solidFill>
              <a:srgbClr val="0D0D0D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32393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205221" y="2693428"/>
            <a:ext cx="8830945" cy="402590"/>
            <a:chOff x="205221" y="2693428"/>
            <a:chExt cx="8830945" cy="402590"/>
          </a:xfrm>
        </p:grpSpPr>
        <p:sp>
          <p:nvSpPr>
            <p:cNvPr id="11" name="object 11" descr=""/>
            <p:cNvSpPr/>
            <p:nvPr/>
          </p:nvSpPr>
          <p:spPr>
            <a:xfrm>
              <a:off x="205219" y="2693428"/>
              <a:ext cx="5864225" cy="396240"/>
            </a:xfrm>
            <a:custGeom>
              <a:avLst/>
              <a:gdLst/>
              <a:ahLst/>
              <a:cxnLst/>
              <a:rect l="l" t="t" r="r" b="b"/>
              <a:pathLst>
                <a:path w="5864225" h="396239">
                  <a:moveTo>
                    <a:pt x="2923336" y="65989"/>
                  </a:moveTo>
                  <a:lnTo>
                    <a:pt x="2918117" y="40411"/>
                  </a:lnTo>
                  <a:lnTo>
                    <a:pt x="2903918" y="19418"/>
                  </a:lnTo>
                  <a:lnTo>
                    <a:pt x="2882938" y="5219"/>
                  </a:lnTo>
                  <a:lnTo>
                    <a:pt x="2857360" y="0"/>
                  </a:lnTo>
                  <a:lnTo>
                    <a:pt x="65976" y="0"/>
                  </a:lnTo>
                  <a:lnTo>
                    <a:pt x="40398" y="5219"/>
                  </a:lnTo>
                  <a:lnTo>
                    <a:pt x="19418" y="19418"/>
                  </a:lnTo>
                  <a:lnTo>
                    <a:pt x="5219" y="40411"/>
                  </a:lnTo>
                  <a:lnTo>
                    <a:pt x="0" y="65989"/>
                  </a:lnTo>
                  <a:lnTo>
                    <a:pt x="0" y="329920"/>
                  </a:lnTo>
                  <a:lnTo>
                    <a:pt x="5219" y="355511"/>
                  </a:lnTo>
                  <a:lnTo>
                    <a:pt x="19418" y="376491"/>
                  </a:lnTo>
                  <a:lnTo>
                    <a:pt x="40398" y="390690"/>
                  </a:lnTo>
                  <a:lnTo>
                    <a:pt x="65976" y="395909"/>
                  </a:lnTo>
                  <a:lnTo>
                    <a:pt x="2857360" y="395909"/>
                  </a:lnTo>
                  <a:lnTo>
                    <a:pt x="2882938" y="390690"/>
                  </a:lnTo>
                  <a:lnTo>
                    <a:pt x="2903918" y="376491"/>
                  </a:lnTo>
                  <a:lnTo>
                    <a:pt x="2918117" y="355511"/>
                  </a:lnTo>
                  <a:lnTo>
                    <a:pt x="2923336" y="329920"/>
                  </a:lnTo>
                  <a:lnTo>
                    <a:pt x="2923336" y="65989"/>
                  </a:lnTo>
                  <a:close/>
                </a:path>
                <a:path w="5864225" h="396239">
                  <a:moveTo>
                    <a:pt x="5864034" y="65989"/>
                  </a:moveTo>
                  <a:lnTo>
                    <a:pt x="5858815" y="40411"/>
                  </a:lnTo>
                  <a:lnTo>
                    <a:pt x="5844616" y="19418"/>
                  </a:lnTo>
                  <a:lnTo>
                    <a:pt x="5823636" y="5219"/>
                  </a:lnTo>
                  <a:lnTo>
                    <a:pt x="5798058" y="0"/>
                  </a:lnTo>
                  <a:lnTo>
                    <a:pt x="3006674" y="0"/>
                  </a:lnTo>
                  <a:lnTo>
                    <a:pt x="2981096" y="5219"/>
                  </a:lnTo>
                  <a:lnTo>
                    <a:pt x="2960103" y="19418"/>
                  </a:lnTo>
                  <a:lnTo>
                    <a:pt x="2945917" y="40411"/>
                  </a:lnTo>
                  <a:lnTo>
                    <a:pt x="2940697" y="65989"/>
                  </a:lnTo>
                  <a:lnTo>
                    <a:pt x="2940697" y="329920"/>
                  </a:lnTo>
                  <a:lnTo>
                    <a:pt x="2945917" y="355511"/>
                  </a:lnTo>
                  <a:lnTo>
                    <a:pt x="2960103" y="376491"/>
                  </a:lnTo>
                  <a:lnTo>
                    <a:pt x="2981096" y="390690"/>
                  </a:lnTo>
                  <a:lnTo>
                    <a:pt x="3006674" y="395909"/>
                  </a:lnTo>
                  <a:lnTo>
                    <a:pt x="5798058" y="395909"/>
                  </a:lnTo>
                  <a:lnTo>
                    <a:pt x="5823636" y="390690"/>
                  </a:lnTo>
                  <a:lnTo>
                    <a:pt x="5844616" y="376491"/>
                  </a:lnTo>
                  <a:lnTo>
                    <a:pt x="5858815" y="355511"/>
                  </a:lnTo>
                  <a:lnTo>
                    <a:pt x="5864034" y="329920"/>
                  </a:lnTo>
                  <a:lnTo>
                    <a:pt x="5864034" y="65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05340" y="2813196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4" h="0">
                  <a:moveTo>
                    <a:pt x="0" y="0"/>
                  </a:moveTo>
                  <a:lnTo>
                    <a:pt x="277200" y="0"/>
                  </a:lnTo>
                </a:path>
              </a:pathLst>
            </a:custGeom>
            <a:ln w="19049">
              <a:solidFill>
                <a:srgbClr val="FF9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12690" y="2699965"/>
              <a:ext cx="2923540" cy="396240"/>
            </a:xfrm>
            <a:custGeom>
              <a:avLst/>
              <a:gdLst/>
              <a:ahLst/>
              <a:cxnLst/>
              <a:rect l="l" t="t" r="r" b="b"/>
              <a:pathLst>
                <a:path w="2923540" h="396239">
                  <a:moveTo>
                    <a:pt x="2857360" y="0"/>
                  </a:moveTo>
                  <a:lnTo>
                    <a:pt x="65986" y="0"/>
                  </a:lnTo>
                  <a:lnTo>
                    <a:pt x="40404" y="5219"/>
                  </a:lnTo>
                  <a:lnTo>
                    <a:pt x="19418" y="19416"/>
                  </a:lnTo>
                  <a:lnTo>
                    <a:pt x="5219" y="40403"/>
                  </a:lnTo>
                  <a:lnTo>
                    <a:pt x="0" y="65989"/>
                  </a:lnTo>
                  <a:lnTo>
                    <a:pt x="0" y="329920"/>
                  </a:lnTo>
                  <a:lnTo>
                    <a:pt x="5219" y="355506"/>
                  </a:lnTo>
                  <a:lnTo>
                    <a:pt x="19418" y="376493"/>
                  </a:lnTo>
                  <a:lnTo>
                    <a:pt x="40404" y="390690"/>
                  </a:lnTo>
                  <a:lnTo>
                    <a:pt x="65986" y="395909"/>
                  </a:lnTo>
                  <a:lnTo>
                    <a:pt x="2857360" y="395909"/>
                  </a:lnTo>
                  <a:lnTo>
                    <a:pt x="2882940" y="390690"/>
                  </a:lnTo>
                  <a:lnTo>
                    <a:pt x="2903928" y="376493"/>
                  </a:lnTo>
                  <a:lnTo>
                    <a:pt x="2918128" y="355506"/>
                  </a:lnTo>
                  <a:lnTo>
                    <a:pt x="2923349" y="329920"/>
                  </a:lnTo>
                  <a:lnTo>
                    <a:pt x="2923349" y="65989"/>
                  </a:lnTo>
                  <a:lnTo>
                    <a:pt x="2918128" y="40403"/>
                  </a:lnTo>
                  <a:lnTo>
                    <a:pt x="2903928" y="19416"/>
                  </a:lnTo>
                  <a:lnTo>
                    <a:pt x="2882940" y="5219"/>
                  </a:lnTo>
                  <a:lnTo>
                    <a:pt x="2857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05221" y="709621"/>
            <a:ext cx="8838565" cy="1659889"/>
            <a:chOff x="205221" y="709621"/>
            <a:chExt cx="8838565" cy="1659889"/>
          </a:xfrm>
        </p:grpSpPr>
        <p:sp>
          <p:nvSpPr>
            <p:cNvPr id="15" name="object 15" descr=""/>
            <p:cNvSpPr/>
            <p:nvPr/>
          </p:nvSpPr>
          <p:spPr>
            <a:xfrm>
              <a:off x="3164814" y="709625"/>
              <a:ext cx="5878830" cy="399415"/>
            </a:xfrm>
            <a:custGeom>
              <a:avLst/>
              <a:gdLst/>
              <a:ahLst/>
              <a:cxnLst/>
              <a:rect l="l" t="t" r="r" b="b"/>
              <a:pathLst>
                <a:path w="5878830" h="399415">
                  <a:moveTo>
                    <a:pt x="2923336" y="65989"/>
                  </a:moveTo>
                  <a:lnTo>
                    <a:pt x="2918117" y="40411"/>
                  </a:lnTo>
                  <a:lnTo>
                    <a:pt x="2903918" y="19418"/>
                  </a:lnTo>
                  <a:lnTo>
                    <a:pt x="2882938" y="5219"/>
                  </a:lnTo>
                  <a:lnTo>
                    <a:pt x="2857360" y="0"/>
                  </a:lnTo>
                  <a:lnTo>
                    <a:pt x="65976" y="0"/>
                  </a:lnTo>
                  <a:lnTo>
                    <a:pt x="40398" y="5219"/>
                  </a:lnTo>
                  <a:lnTo>
                    <a:pt x="19405" y="19418"/>
                  </a:lnTo>
                  <a:lnTo>
                    <a:pt x="5219" y="40411"/>
                  </a:lnTo>
                  <a:lnTo>
                    <a:pt x="0" y="65989"/>
                  </a:lnTo>
                  <a:lnTo>
                    <a:pt x="0" y="329920"/>
                  </a:lnTo>
                  <a:lnTo>
                    <a:pt x="5219" y="355498"/>
                  </a:lnTo>
                  <a:lnTo>
                    <a:pt x="19405" y="376491"/>
                  </a:lnTo>
                  <a:lnTo>
                    <a:pt x="40398" y="390690"/>
                  </a:lnTo>
                  <a:lnTo>
                    <a:pt x="65976" y="395909"/>
                  </a:lnTo>
                  <a:lnTo>
                    <a:pt x="2857360" y="395909"/>
                  </a:lnTo>
                  <a:lnTo>
                    <a:pt x="2882938" y="390690"/>
                  </a:lnTo>
                  <a:lnTo>
                    <a:pt x="2903918" y="376491"/>
                  </a:lnTo>
                  <a:lnTo>
                    <a:pt x="2918117" y="355498"/>
                  </a:lnTo>
                  <a:lnTo>
                    <a:pt x="2923336" y="329920"/>
                  </a:lnTo>
                  <a:lnTo>
                    <a:pt x="2923336" y="65989"/>
                  </a:lnTo>
                  <a:close/>
                </a:path>
                <a:path w="5878830" h="399415">
                  <a:moveTo>
                    <a:pt x="5878525" y="66497"/>
                  </a:moveTo>
                  <a:lnTo>
                    <a:pt x="5873254" y="40728"/>
                  </a:lnTo>
                  <a:lnTo>
                    <a:pt x="5858942" y="19570"/>
                  </a:lnTo>
                  <a:lnTo>
                    <a:pt x="5837796" y="5270"/>
                  </a:lnTo>
                  <a:lnTo>
                    <a:pt x="5812015" y="0"/>
                  </a:lnTo>
                  <a:lnTo>
                    <a:pt x="3019387" y="0"/>
                  </a:lnTo>
                  <a:lnTo>
                    <a:pt x="2993606" y="5270"/>
                  </a:lnTo>
                  <a:lnTo>
                    <a:pt x="2972447" y="19570"/>
                  </a:lnTo>
                  <a:lnTo>
                    <a:pt x="2958147" y="40728"/>
                  </a:lnTo>
                  <a:lnTo>
                    <a:pt x="2952889" y="66497"/>
                  </a:lnTo>
                  <a:lnTo>
                    <a:pt x="2952889" y="332498"/>
                  </a:lnTo>
                  <a:lnTo>
                    <a:pt x="2958147" y="358292"/>
                  </a:lnTo>
                  <a:lnTo>
                    <a:pt x="2972447" y="379437"/>
                  </a:lnTo>
                  <a:lnTo>
                    <a:pt x="2993606" y="393750"/>
                  </a:lnTo>
                  <a:lnTo>
                    <a:pt x="3019387" y="399008"/>
                  </a:lnTo>
                  <a:lnTo>
                    <a:pt x="5812015" y="399008"/>
                  </a:lnTo>
                  <a:lnTo>
                    <a:pt x="5837796" y="393750"/>
                  </a:lnTo>
                  <a:lnTo>
                    <a:pt x="5858942" y="379437"/>
                  </a:lnTo>
                  <a:lnTo>
                    <a:pt x="5873254" y="358292"/>
                  </a:lnTo>
                  <a:lnTo>
                    <a:pt x="5878525" y="332498"/>
                  </a:lnTo>
                  <a:lnTo>
                    <a:pt x="5878525" y="66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70337" y="2164457"/>
              <a:ext cx="258445" cy="122555"/>
            </a:xfrm>
            <a:custGeom>
              <a:avLst/>
              <a:gdLst/>
              <a:ahLst/>
              <a:cxnLst/>
              <a:rect l="l" t="t" r="r" b="b"/>
              <a:pathLst>
                <a:path w="258445" h="122555">
                  <a:moveTo>
                    <a:pt x="257829" y="0"/>
                  </a:moveTo>
                  <a:lnTo>
                    <a:pt x="0" y="0"/>
                  </a:lnTo>
                  <a:lnTo>
                    <a:pt x="0" y="122161"/>
                  </a:lnTo>
                  <a:lnTo>
                    <a:pt x="257829" y="122161"/>
                  </a:lnTo>
                  <a:lnTo>
                    <a:pt x="25782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470337" y="2164457"/>
              <a:ext cx="258445" cy="122555"/>
            </a:xfrm>
            <a:custGeom>
              <a:avLst/>
              <a:gdLst/>
              <a:ahLst/>
              <a:cxnLst/>
              <a:rect l="l" t="t" r="r" b="b"/>
              <a:pathLst>
                <a:path w="258445" h="122555">
                  <a:moveTo>
                    <a:pt x="0" y="122161"/>
                  </a:moveTo>
                  <a:lnTo>
                    <a:pt x="0" y="0"/>
                  </a:lnTo>
                  <a:lnTo>
                    <a:pt x="257829" y="0"/>
                  </a:lnTo>
                  <a:lnTo>
                    <a:pt x="257829" y="122161"/>
                  </a:lnTo>
                  <a:lnTo>
                    <a:pt x="0" y="122161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114910" y="1885996"/>
              <a:ext cx="258445" cy="400685"/>
            </a:xfrm>
            <a:custGeom>
              <a:avLst/>
              <a:gdLst/>
              <a:ahLst/>
              <a:cxnLst/>
              <a:rect l="l" t="t" r="r" b="b"/>
              <a:pathLst>
                <a:path w="258445" h="400685">
                  <a:moveTo>
                    <a:pt x="257829" y="0"/>
                  </a:moveTo>
                  <a:lnTo>
                    <a:pt x="0" y="0"/>
                  </a:lnTo>
                  <a:lnTo>
                    <a:pt x="0" y="400621"/>
                  </a:lnTo>
                  <a:lnTo>
                    <a:pt x="257829" y="400621"/>
                  </a:lnTo>
                  <a:lnTo>
                    <a:pt x="25782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114910" y="1885996"/>
              <a:ext cx="258445" cy="400685"/>
            </a:xfrm>
            <a:custGeom>
              <a:avLst/>
              <a:gdLst/>
              <a:ahLst/>
              <a:cxnLst/>
              <a:rect l="l" t="t" r="r" b="b"/>
              <a:pathLst>
                <a:path w="258445" h="400685">
                  <a:moveTo>
                    <a:pt x="0" y="400621"/>
                  </a:moveTo>
                  <a:lnTo>
                    <a:pt x="0" y="0"/>
                  </a:lnTo>
                  <a:lnTo>
                    <a:pt x="257829" y="0"/>
                  </a:lnTo>
                  <a:lnTo>
                    <a:pt x="257829" y="400621"/>
                  </a:lnTo>
                  <a:lnTo>
                    <a:pt x="0" y="400621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759484" y="1813010"/>
              <a:ext cx="258445" cy="473709"/>
            </a:xfrm>
            <a:custGeom>
              <a:avLst/>
              <a:gdLst/>
              <a:ahLst/>
              <a:cxnLst/>
              <a:rect l="l" t="t" r="r" b="b"/>
              <a:pathLst>
                <a:path w="258445" h="473710">
                  <a:moveTo>
                    <a:pt x="257835" y="0"/>
                  </a:moveTo>
                  <a:lnTo>
                    <a:pt x="0" y="0"/>
                  </a:lnTo>
                  <a:lnTo>
                    <a:pt x="0" y="473608"/>
                  </a:lnTo>
                  <a:lnTo>
                    <a:pt x="257835" y="473608"/>
                  </a:lnTo>
                  <a:lnTo>
                    <a:pt x="25783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59484" y="1813010"/>
              <a:ext cx="258445" cy="473709"/>
            </a:xfrm>
            <a:custGeom>
              <a:avLst/>
              <a:gdLst/>
              <a:ahLst/>
              <a:cxnLst/>
              <a:rect l="l" t="t" r="r" b="b"/>
              <a:pathLst>
                <a:path w="258445" h="473710">
                  <a:moveTo>
                    <a:pt x="0" y="473608"/>
                  </a:moveTo>
                  <a:lnTo>
                    <a:pt x="0" y="0"/>
                  </a:lnTo>
                  <a:lnTo>
                    <a:pt x="257835" y="0"/>
                  </a:lnTo>
                  <a:lnTo>
                    <a:pt x="257835" y="473608"/>
                  </a:lnTo>
                  <a:lnTo>
                    <a:pt x="0" y="473608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04060" y="1596894"/>
              <a:ext cx="258445" cy="690245"/>
            </a:xfrm>
            <a:custGeom>
              <a:avLst/>
              <a:gdLst/>
              <a:ahLst/>
              <a:cxnLst/>
              <a:rect l="l" t="t" r="r" b="b"/>
              <a:pathLst>
                <a:path w="258445" h="690244">
                  <a:moveTo>
                    <a:pt x="257822" y="0"/>
                  </a:moveTo>
                  <a:lnTo>
                    <a:pt x="0" y="0"/>
                  </a:lnTo>
                  <a:lnTo>
                    <a:pt x="0" y="689724"/>
                  </a:lnTo>
                  <a:lnTo>
                    <a:pt x="257822" y="689724"/>
                  </a:lnTo>
                  <a:lnTo>
                    <a:pt x="257822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04060" y="1596894"/>
              <a:ext cx="258445" cy="690245"/>
            </a:xfrm>
            <a:custGeom>
              <a:avLst/>
              <a:gdLst/>
              <a:ahLst/>
              <a:cxnLst/>
              <a:rect l="l" t="t" r="r" b="b"/>
              <a:pathLst>
                <a:path w="258445" h="690244">
                  <a:moveTo>
                    <a:pt x="0" y="689724"/>
                  </a:moveTo>
                  <a:lnTo>
                    <a:pt x="0" y="0"/>
                  </a:lnTo>
                  <a:lnTo>
                    <a:pt x="257822" y="0"/>
                  </a:lnTo>
                  <a:lnTo>
                    <a:pt x="257822" y="689724"/>
                  </a:lnTo>
                  <a:lnTo>
                    <a:pt x="0" y="689724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276964" y="2286618"/>
              <a:ext cx="2578735" cy="0"/>
            </a:xfrm>
            <a:custGeom>
              <a:avLst/>
              <a:gdLst/>
              <a:ahLst/>
              <a:cxnLst/>
              <a:rect l="l" t="t" r="r" b="b"/>
              <a:pathLst>
                <a:path w="2578734" h="0">
                  <a:moveTo>
                    <a:pt x="0" y="0"/>
                  </a:moveTo>
                  <a:lnTo>
                    <a:pt x="2578300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272199" y="2281859"/>
              <a:ext cx="2588260" cy="9525"/>
            </a:xfrm>
            <a:custGeom>
              <a:avLst/>
              <a:gdLst/>
              <a:ahLst/>
              <a:cxnLst/>
              <a:rect l="l" t="t" r="r" b="b"/>
              <a:pathLst>
                <a:path w="2588259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2588259" h="9525">
                  <a:moveTo>
                    <a:pt x="654100" y="4762"/>
                  </a:moveTo>
                  <a:lnTo>
                    <a:pt x="652703" y="1397"/>
                  </a:lnTo>
                  <a:lnTo>
                    <a:pt x="649338" y="0"/>
                  </a:lnTo>
                  <a:lnTo>
                    <a:pt x="645960" y="1397"/>
                  </a:lnTo>
                  <a:lnTo>
                    <a:pt x="644575" y="4762"/>
                  </a:lnTo>
                  <a:lnTo>
                    <a:pt x="645960" y="8128"/>
                  </a:lnTo>
                  <a:lnTo>
                    <a:pt x="649338" y="9525"/>
                  </a:lnTo>
                  <a:lnTo>
                    <a:pt x="652703" y="8128"/>
                  </a:lnTo>
                  <a:lnTo>
                    <a:pt x="654100" y="4762"/>
                  </a:lnTo>
                  <a:close/>
                </a:path>
                <a:path w="2588259" h="9525">
                  <a:moveTo>
                    <a:pt x="1298663" y="4762"/>
                  </a:moveTo>
                  <a:lnTo>
                    <a:pt x="1297279" y="1397"/>
                  </a:lnTo>
                  <a:lnTo>
                    <a:pt x="1293914" y="0"/>
                  </a:lnTo>
                  <a:lnTo>
                    <a:pt x="1290535" y="1397"/>
                  </a:lnTo>
                  <a:lnTo>
                    <a:pt x="1289151" y="4762"/>
                  </a:lnTo>
                  <a:lnTo>
                    <a:pt x="1290535" y="8128"/>
                  </a:lnTo>
                  <a:lnTo>
                    <a:pt x="1293914" y="9525"/>
                  </a:lnTo>
                  <a:lnTo>
                    <a:pt x="1297279" y="8128"/>
                  </a:lnTo>
                  <a:lnTo>
                    <a:pt x="1298663" y="4762"/>
                  </a:lnTo>
                  <a:close/>
                </a:path>
                <a:path w="2588259" h="9525">
                  <a:moveTo>
                    <a:pt x="1943239" y="4762"/>
                  </a:moveTo>
                  <a:lnTo>
                    <a:pt x="1941855" y="1397"/>
                  </a:lnTo>
                  <a:lnTo>
                    <a:pt x="1938489" y="0"/>
                  </a:lnTo>
                  <a:lnTo>
                    <a:pt x="1935111" y="1397"/>
                  </a:lnTo>
                  <a:lnTo>
                    <a:pt x="1933727" y="4762"/>
                  </a:lnTo>
                  <a:lnTo>
                    <a:pt x="1935111" y="8128"/>
                  </a:lnTo>
                  <a:lnTo>
                    <a:pt x="1938489" y="9525"/>
                  </a:lnTo>
                  <a:lnTo>
                    <a:pt x="1941855" y="8128"/>
                  </a:lnTo>
                  <a:lnTo>
                    <a:pt x="1943239" y="4762"/>
                  </a:lnTo>
                  <a:close/>
                </a:path>
                <a:path w="2588259" h="9525">
                  <a:moveTo>
                    <a:pt x="2587815" y="4762"/>
                  </a:moveTo>
                  <a:lnTo>
                    <a:pt x="2586431" y="1397"/>
                  </a:lnTo>
                  <a:lnTo>
                    <a:pt x="2583065" y="0"/>
                  </a:lnTo>
                  <a:lnTo>
                    <a:pt x="2579687" y="1397"/>
                  </a:lnTo>
                  <a:lnTo>
                    <a:pt x="2578303" y="4762"/>
                  </a:lnTo>
                  <a:lnTo>
                    <a:pt x="2579687" y="8128"/>
                  </a:lnTo>
                  <a:lnTo>
                    <a:pt x="2583065" y="9525"/>
                  </a:lnTo>
                  <a:lnTo>
                    <a:pt x="2586431" y="8128"/>
                  </a:lnTo>
                  <a:lnTo>
                    <a:pt x="2587815" y="476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29340" y="1094863"/>
              <a:ext cx="2673985" cy="1271270"/>
            </a:xfrm>
            <a:custGeom>
              <a:avLst/>
              <a:gdLst/>
              <a:ahLst/>
              <a:cxnLst/>
              <a:rect l="l" t="t" r="r" b="b"/>
              <a:pathLst>
                <a:path w="2673984" h="1271270">
                  <a:moveTo>
                    <a:pt x="47624" y="1271206"/>
                  </a:moveTo>
                  <a:lnTo>
                    <a:pt x="47624" y="0"/>
                  </a:lnTo>
                </a:path>
                <a:path w="2673984" h="1271270">
                  <a:moveTo>
                    <a:pt x="0" y="1271206"/>
                  </a:moveTo>
                  <a:lnTo>
                    <a:pt x="47624" y="1271206"/>
                  </a:lnTo>
                </a:path>
                <a:path w="2673984" h="1271270">
                  <a:moveTo>
                    <a:pt x="0" y="1112304"/>
                  </a:moveTo>
                  <a:lnTo>
                    <a:pt x="47624" y="1112304"/>
                  </a:lnTo>
                </a:path>
                <a:path w="2673984" h="1271270">
                  <a:moveTo>
                    <a:pt x="0" y="953401"/>
                  </a:moveTo>
                  <a:lnTo>
                    <a:pt x="47624" y="953401"/>
                  </a:lnTo>
                </a:path>
                <a:path w="2673984" h="1271270">
                  <a:moveTo>
                    <a:pt x="0" y="794499"/>
                  </a:moveTo>
                  <a:lnTo>
                    <a:pt x="47624" y="794499"/>
                  </a:lnTo>
                </a:path>
                <a:path w="2673984" h="1271270">
                  <a:moveTo>
                    <a:pt x="0" y="635596"/>
                  </a:moveTo>
                  <a:lnTo>
                    <a:pt x="47624" y="635596"/>
                  </a:lnTo>
                </a:path>
                <a:path w="2673984" h="1271270">
                  <a:moveTo>
                    <a:pt x="0" y="476694"/>
                  </a:moveTo>
                  <a:lnTo>
                    <a:pt x="47624" y="476694"/>
                  </a:lnTo>
                </a:path>
                <a:path w="2673984" h="1271270">
                  <a:moveTo>
                    <a:pt x="0" y="317804"/>
                  </a:moveTo>
                  <a:lnTo>
                    <a:pt x="47624" y="317804"/>
                  </a:lnTo>
                </a:path>
                <a:path w="2673984" h="1271270">
                  <a:moveTo>
                    <a:pt x="0" y="158902"/>
                  </a:moveTo>
                  <a:lnTo>
                    <a:pt x="47624" y="158902"/>
                  </a:lnTo>
                </a:path>
                <a:path w="2673984" h="1271270">
                  <a:moveTo>
                    <a:pt x="0" y="0"/>
                  </a:moveTo>
                  <a:lnTo>
                    <a:pt x="47624" y="0"/>
                  </a:lnTo>
                </a:path>
                <a:path w="2673984" h="1271270">
                  <a:moveTo>
                    <a:pt x="2625925" y="1271206"/>
                  </a:moveTo>
                  <a:lnTo>
                    <a:pt x="2625925" y="0"/>
                  </a:lnTo>
                </a:path>
                <a:path w="2673984" h="1271270">
                  <a:moveTo>
                    <a:pt x="2673550" y="1271206"/>
                  </a:moveTo>
                  <a:lnTo>
                    <a:pt x="2625925" y="1271206"/>
                  </a:lnTo>
                </a:path>
                <a:path w="2673984" h="1271270">
                  <a:moveTo>
                    <a:pt x="2673550" y="1112304"/>
                  </a:moveTo>
                  <a:lnTo>
                    <a:pt x="2625925" y="1112304"/>
                  </a:lnTo>
                </a:path>
                <a:path w="2673984" h="1271270">
                  <a:moveTo>
                    <a:pt x="2673550" y="953401"/>
                  </a:moveTo>
                  <a:lnTo>
                    <a:pt x="2625925" y="953401"/>
                  </a:lnTo>
                </a:path>
                <a:path w="2673984" h="1271270">
                  <a:moveTo>
                    <a:pt x="2673550" y="794499"/>
                  </a:moveTo>
                  <a:lnTo>
                    <a:pt x="2625925" y="794499"/>
                  </a:lnTo>
                </a:path>
                <a:path w="2673984" h="1271270">
                  <a:moveTo>
                    <a:pt x="2673550" y="635596"/>
                  </a:moveTo>
                  <a:lnTo>
                    <a:pt x="2625925" y="635596"/>
                  </a:lnTo>
                </a:path>
                <a:path w="2673984" h="1271270">
                  <a:moveTo>
                    <a:pt x="2673550" y="476694"/>
                  </a:moveTo>
                  <a:lnTo>
                    <a:pt x="2625925" y="476694"/>
                  </a:lnTo>
                </a:path>
                <a:path w="2673984" h="1271270">
                  <a:moveTo>
                    <a:pt x="2673550" y="317804"/>
                  </a:moveTo>
                  <a:lnTo>
                    <a:pt x="2625925" y="317804"/>
                  </a:lnTo>
                </a:path>
                <a:path w="2673984" h="1271270">
                  <a:moveTo>
                    <a:pt x="2673550" y="158902"/>
                  </a:moveTo>
                  <a:lnTo>
                    <a:pt x="2625925" y="158902"/>
                  </a:lnTo>
                </a:path>
                <a:path w="2673984" h="1271270">
                  <a:moveTo>
                    <a:pt x="2673550" y="0"/>
                  </a:moveTo>
                  <a:lnTo>
                    <a:pt x="2625925" y="0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599251" y="1493084"/>
              <a:ext cx="1934210" cy="470534"/>
            </a:xfrm>
            <a:custGeom>
              <a:avLst/>
              <a:gdLst/>
              <a:ahLst/>
              <a:cxnLst/>
              <a:rect l="l" t="t" r="r" b="b"/>
              <a:pathLst>
                <a:path w="1934209" h="470535">
                  <a:moveTo>
                    <a:pt x="0" y="470446"/>
                  </a:moveTo>
                  <a:lnTo>
                    <a:pt x="644574" y="216319"/>
                  </a:lnTo>
                </a:path>
                <a:path w="1934209" h="470535">
                  <a:moveTo>
                    <a:pt x="644574" y="216319"/>
                  </a:moveTo>
                  <a:lnTo>
                    <a:pt x="1289150" y="141960"/>
                  </a:lnTo>
                </a:path>
                <a:path w="1934209" h="470535">
                  <a:moveTo>
                    <a:pt x="1289150" y="141960"/>
                  </a:moveTo>
                  <a:lnTo>
                    <a:pt x="1933726" y="0"/>
                  </a:lnTo>
                </a:path>
              </a:pathLst>
            </a:custGeom>
            <a:ln w="31749">
              <a:solidFill>
                <a:srgbClr val="FF92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154619" y="783433"/>
              <a:ext cx="277495" cy="90170"/>
            </a:xfrm>
            <a:custGeom>
              <a:avLst/>
              <a:gdLst/>
              <a:ahLst/>
              <a:cxnLst/>
              <a:rect l="l" t="t" r="r" b="b"/>
              <a:pathLst>
                <a:path w="277495" h="90169">
                  <a:moveTo>
                    <a:pt x="277200" y="0"/>
                  </a:moveTo>
                  <a:lnTo>
                    <a:pt x="0" y="0"/>
                  </a:lnTo>
                  <a:lnTo>
                    <a:pt x="0" y="90004"/>
                  </a:lnTo>
                  <a:lnTo>
                    <a:pt x="277200" y="90004"/>
                  </a:lnTo>
                  <a:lnTo>
                    <a:pt x="27720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154619" y="783433"/>
              <a:ext cx="277495" cy="90170"/>
            </a:xfrm>
            <a:custGeom>
              <a:avLst/>
              <a:gdLst/>
              <a:ahLst/>
              <a:cxnLst/>
              <a:rect l="l" t="t" r="r" b="b"/>
              <a:pathLst>
                <a:path w="277495" h="90169">
                  <a:moveTo>
                    <a:pt x="0" y="0"/>
                  </a:moveTo>
                  <a:lnTo>
                    <a:pt x="277200" y="0"/>
                  </a:lnTo>
                  <a:lnTo>
                    <a:pt x="277200" y="90004"/>
                  </a:lnTo>
                  <a:lnTo>
                    <a:pt x="0" y="9000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154619" y="983490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 h="0">
                  <a:moveTo>
                    <a:pt x="0" y="0"/>
                  </a:moveTo>
                  <a:lnTo>
                    <a:pt x="277200" y="0"/>
                  </a:lnTo>
                </a:path>
              </a:pathLst>
            </a:custGeom>
            <a:ln w="31749">
              <a:solidFill>
                <a:srgbClr val="FF92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524244" y="1814165"/>
              <a:ext cx="255270" cy="438150"/>
            </a:xfrm>
            <a:custGeom>
              <a:avLst/>
              <a:gdLst/>
              <a:ahLst/>
              <a:cxnLst/>
              <a:rect l="l" t="t" r="r" b="b"/>
              <a:pathLst>
                <a:path w="255270" h="438150">
                  <a:moveTo>
                    <a:pt x="255007" y="0"/>
                  </a:moveTo>
                  <a:lnTo>
                    <a:pt x="0" y="0"/>
                  </a:lnTo>
                  <a:lnTo>
                    <a:pt x="0" y="437832"/>
                  </a:lnTo>
                  <a:lnTo>
                    <a:pt x="255007" y="437832"/>
                  </a:lnTo>
                  <a:lnTo>
                    <a:pt x="25500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524244" y="1814165"/>
              <a:ext cx="255270" cy="438150"/>
            </a:xfrm>
            <a:custGeom>
              <a:avLst/>
              <a:gdLst/>
              <a:ahLst/>
              <a:cxnLst/>
              <a:rect l="l" t="t" r="r" b="b"/>
              <a:pathLst>
                <a:path w="255270" h="438150">
                  <a:moveTo>
                    <a:pt x="0" y="437832"/>
                  </a:moveTo>
                  <a:lnTo>
                    <a:pt x="0" y="0"/>
                  </a:lnTo>
                  <a:lnTo>
                    <a:pt x="255007" y="0"/>
                  </a:lnTo>
                  <a:lnTo>
                    <a:pt x="255007" y="437832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161762" y="1552952"/>
              <a:ext cx="255270" cy="699135"/>
            </a:xfrm>
            <a:custGeom>
              <a:avLst/>
              <a:gdLst/>
              <a:ahLst/>
              <a:cxnLst/>
              <a:rect l="l" t="t" r="r" b="b"/>
              <a:pathLst>
                <a:path w="255270" h="699135">
                  <a:moveTo>
                    <a:pt x="255007" y="0"/>
                  </a:moveTo>
                  <a:lnTo>
                    <a:pt x="0" y="0"/>
                  </a:lnTo>
                  <a:lnTo>
                    <a:pt x="0" y="699046"/>
                  </a:lnTo>
                  <a:lnTo>
                    <a:pt x="255007" y="699046"/>
                  </a:lnTo>
                  <a:lnTo>
                    <a:pt x="25500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161762" y="1552952"/>
              <a:ext cx="255270" cy="699135"/>
            </a:xfrm>
            <a:custGeom>
              <a:avLst/>
              <a:gdLst/>
              <a:ahLst/>
              <a:cxnLst/>
              <a:rect l="l" t="t" r="r" b="b"/>
              <a:pathLst>
                <a:path w="255270" h="699135">
                  <a:moveTo>
                    <a:pt x="0" y="699046"/>
                  </a:moveTo>
                  <a:lnTo>
                    <a:pt x="0" y="0"/>
                  </a:lnTo>
                  <a:lnTo>
                    <a:pt x="255007" y="0"/>
                  </a:lnTo>
                  <a:lnTo>
                    <a:pt x="255007" y="699046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799279" y="1527691"/>
              <a:ext cx="255270" cy="724535"/>
            </a:xfrm>
            <a:custGeom>
              <a:avLst/>
              <a:gdLst/>
              <a:ahLst/>
              <a:cxnLst/>
              <a:rect l="l" t="t" r="r" b="b"/>
              <a:pathLst>
                <a:path w="255270" h="724535">
                  <a:moveTo>
                    <a:pt x="255003" y="0"/>
                  </a:moveTo>
                  <a:lnTo>
                    <a:pt x="0" y="0"/>
                  </a:lnTo>
                  <a:lnTo>
                    <a:pt x="0" y="724306"/>
                  </a:lnTo>
                  <a:lnTo>
                    <a:pt x="255003" y="724306"/>
                  </a:lnTo>
                  <a:lnTo>
                    <a:pt x="255003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799279" y="1527691"/>
              <a:ext cx="255270" cy="724535"/>
            </a:xfrm>
            <a:custGeom>
              <a:avLst/>
              <a:gdLst/>
              <a:ahLst/>
              <a:cxnLst/>
              <a:rect l="l" t="t" r="r" b="b"/>
              <a:pathLst>
                <a:path w="255270" h="724535">
                  <a:moveTo>
                    <a:pt x="0" y="724306"/>
                  </a:moveTo>
                  <a:lnTo>
                    <a:pt x="0" y="0"/>
                  </a:lnTo>
                  <a:lnTo>
                    <a:pt x="255003" y="0"/>
                  </a:lnTo>
                  <a:lnTo>
                    <a:pt x="255003" y="724306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36793" y="1366033"/>
              <a:ext cx="255270" cy="886460"/>
            </a:xfrm>
            <a:custGeom>
              <a:avLst/>
              <a:gdLst/>
              <a:ahLst/>
              <a:cxnLst/>
              <a:rect l="l" t="t" r="r" b="b"/>
              <a:pathLst>
                <a:path w="255270" h="886460">
                  <a:moveTo>
                    <a:pt x="255003" y="0"/>
                  </a:moveTo>
                  <a:lnTo>
                    <a:pt x="0" y="0"/>
                  </a:lnTo>
                  <a:lnTo>
                    <a:pt x="0" y="885964"/>
                  </a:lnTo>
                  <a:lnTo>
                    <a:pt x="255003" y="885964"/>
                  </a:lnTo>
                  <a:lnTo>
                    <a:pt x="255003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436793" y="1366033"/>
              <a:ext cx="255270" cy="886460"/>
            </a:xfrm>
            <a:custGeom>
              <a:avLst/>
              <a:gdLst/>
              <a:ahLst/>
              <a:cxnLst/>
              <a:rect l="l" t="t" r="r" b="b"/>
              <a:pathLst>
                <a:path w="255270" h="886460">
                  <a:moveTo>
                    <a:pt x="0" y="885964"/>
                  </a:moveTo>
                  <a:lnTo>
                    <a:pt x="0" y="0"/>
                  </a:lnTo>
                  <a:lnTo>
                    <a:pt x="255003" y="0"/>
                  </a:lnTo>
                  <a:lnTo>
                    <a:pt x="255003" y="885964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32990" y="2261523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60" h="0">
                  <a:moveTo>
                    <a:pt x="0" y="0"/>
                  </a:moveTo>
                  <a:lnTo>
                    <a:pt x="2550068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328225" y="2256764"/>
              <a:ext cx="2559685" cy="9525"/>
            </a:xfrm>
            <a:custGeom>
              <a:avLst/>
              <a:gdLst/>
              <a:ahLst/>
              <a:cxnLst/>
              <a:rect l="l" t="t" r="r" b="b"/>
              <a:pathLst>
                <a:path w="2559685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2559685" h="9525">
                  <a:moveTo>
                    <a:pt x="647039" y="4762"/>
                  </a:moveTo>
                  <a:lnTo>
                    <a:pt x="645642" y="1397"/>
                  </a:lnTo>
                  <a:lnTo>
                    <a:pt x="642277" y="0"/>
                  </a:lnTo>
                  <a:lnTo>
                    <a:pt x="638911" y="1397"/>
                  </a:lnTo>
                  <a:lnTo>
                    <a:pt x="637514" y="4762"/>
                  </a:lnTo>
                  <a:lnTo>
                    <a:pt x="638911" y="8128"/>
                  </a:lnTo>
                  <a:lnTo>
                    <a:pt x="642277" y="9525"/>
                  </a:lnTo>
                  <a:lnTo>
                    <a:pt x="645642" y="8128"/>
                  </a:lnTo>
                  <a:lnTo>
                    <a:pt x="647039" y="4762"/>
                  </a:lnTo>
                  <a:close/>
                </a:path>
                <a:path w="2559685" h="9525">
                  <a:moveTo>
                    <a:pt x="1284554" y="4762"/>
                  </a:moveTo>
                  <a:lnTo>
                    <a:pt x="1283169" y="1397"/>
                  </a:lnTo>
                  <a:lnTo>
                    <a:pt x="1279804" y="0"/>
                  </a:lnTo>
                  <a:lnTo>
                    <a:pt x="1276426" y="1397"/>
                  </a:lnTo>
                  <a:lnTo>
                    <a:pt x="1275041" y="4762"/>
                  </a:lnTo>
                  <a:lnTo>
                    <a:pt x="1276426" y="8128"/>
                  </a:lnTo>
                  <a:lnTo>
                    <a:pt x="1279804" y="9525"/>
                  </a:lnTo>
                  <a:lnTo>
                    <a:pt x="1283169" y="8128"/>
                  </a:lnTo>
                  <a:lnTo>
                    <a:pt x="1284554" y="4762"/>
                  </a:lnTo>
                  <a:close/>
                </a:path>
                <a:path w="2559685" h="9525">
                  <a:moveTo>
                    <a:pt x="1922068" y="4762"/>
                  </a:moveTo>
                  <a:lnTo>
                    <a:pt x="1920684" y="1397"/>
                  </a:lnTo>
                  <a:lnTo>
                    <a:pt x="1917319" y="0"/>
                  </a:lnTo>
                  <a:lnTo>
                    <a:pt x="1913940" y="1397"/>
                  </a:lnTo>
                  <a:lnTo>
                    <a:pt x="1912556" y="4762"/>
                  </a:lnTo>
                  <a:lnTo>
                    <a:pt x="1913940" y="8128"/>
                  </a:lnTo>
                  <a:lnTo>
                    <a:pt x="1917319" y="9525"/>
                  </a:lnTo>
                  <a:lnTo>
                    <a:pt x="1920684" y="8128"/>
                  </a:lnTo>
                  <a:lnTo>
                    <a:pt x="1922068" y="4762"/>
                  </a:lnTo>
                  <a:close/>
                </a:path>
                <a:path w="2559685" h="9525">
                  <a:moveTo>
                    <a:pt x="2559583" y="4762"/>
                  </a:moveTo>
                  <a:lnTo>
                    <a:pt x="2558199" y="1397"/>
                  </a:lnTo>
                  <a:lnTo>
                    <a:pt x="2554833" y="0"/>
                  </a:lnTo>
                  <a:lnTo>
                    <a:pt x="2551455" y="1397"/>
                  </a:lnTo>
                  <a:lnTo>
                    <a:pt x="2550071" y="4762"/>
                  </a:lnTo>
                  <a:lnTo>
                    <a:pt x="2551455" y="8128"/>
                  </a:lnTo>
                  <a:lnTo>
                    <a:pt x="2554833" y="9525"/>
                  </a:lnTo>
                  <a:lnTo>
                    <a:pt x="2558199" y="8128"/>
                  </a:lnTo>
                  <a:lnTo>
                    <a:pt x="2559583" y="476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285365" y="1208578"/>
              <a:ext cx="2597785" cy="1053465"/>
            </a:xfrm>
            <a:custGeom>
              <a:avLst/>
              <a:gdLst/>
              <a:ahLst/>
              <a:cxnLst/>
              <a:rect l="l" t="t" r="r" b="b"/>
              <a:pathLst>
                <a:path w="2597785" h="1053464">
                  <a:moveTo>
                    <a:pt x="47625" y="1052944"/>
                  </a:moveTo>
                  <a:lnTo>
                    <a:pt x="47625" y="0"/>
                  </a:lnTo>
                </a:path>
                <a:path w="2597785" h="1053464">
                  <a:moveTo>
                    <a:pt x="0" y="1052944"/>
                  </a:moveTo>
                  <a:lnTo>
                    <a:pt x="47625" y="1052944"/>
                  </a:lnTo>
                </a:path>
                <a:path w="2597785" h="1053464">
                  <a:moveTo>
                    <a:pt x="0" y="877455"/>
                  </a:moveTo>
                  <a:lnTo>
                    <a:pt x="47625" y="877455"/>
                  </a:lnTo>
                </a:path>
                <a:path w="2597785" h="1053464">
                  <a:moveTo>
                    <a:pt x="0" y="701967"/>
                  </a:moveTo>
                  <a:lnTo>
                    <a:pt x="47625" y="701967"/>
                  </a:lnTo>
                </a:path>
                <a:path w="2597785" h="1053464">
                  <a:moveTo>
                    <a:pt x="0" y="526478"/>
                  </a:moveTo>
                  <a:lnTo>
                    <a:pt x="47625" y="526478"/>
                  </a:lnTo>
                </a:path>
                <a:path w="2597785" h="1053464">
                  <a:moveTo>
                    <a:pt x="0" y="350989"/>
                  </a:moveTo>
                  <a:lnTo>
                    <a:pt x="47625" y="350989"/>
                  </a:lnTo>
                </a:path>
                <a:path w="2597785" h="1053464">
                  <a:moveTo>
                    <a:pt x="0" y="175501"/>
                  </a:moveTo>
                  <a:lnTo>
                    <a:pt x="47625" y="175501"/>
                  </a:lnTo>
                </a:path>
                <a:path w="2597785" h="1053464">
                  <a:moveTo>
                    <a:pt x="0" y="0"/>
                  </a:moveTo>
                  <a:lnTo>
                    <a:pt x="47625" y="0"/>
                  </a:lnTo>
                </a:path>
                <a:path w="2597785" h="1053464">
                  <a:moveTo>
                    <a:pt x="2597693" y="1052944"/>
                  </a:moveTo>
                  <a:lnTo>
                    <a:pt x="2597693" y="0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883059" y="1998290"/>
              <a:ext cx="17780" cy="263525"/>
            </a:xfrm>
            <a:custGeom>
              <a:avLst/>
              <a:gdLst/>
              <a:ahLst/>
              <a:cxnLst/>
              <a:rect l="l" t="t" r="r" b="b"/>
              <a:pathLst>
                <a:path w="17779" h="263525">
                  <a:moveTo>
                    <a:pt x="0" y="263232"/>
                  </a:moveTo>
                  <a:lnTo>
                    <a:pt x="17500" y="263232"/>
                  </a:lnTo>
                </a:path>
                <a:path w="17779" h="263525">
                  <a:moveTo>
                    <a:pt x="0" y="131622"/>
                  </a:moveTo>
                  <a:lnTo>
                    <a:pt x="17500" y="131622"/>
                  </a:lnTo>
                </a:path>
                <a:path w="17779" h="263525">
                  <a:moveTo>
                    <a:pt x="0" y="0"/>
                  </a:moveTo>
                  <a:lnTo>
                    <a:pt x="17500" y="0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883059" y="1340201"/>
              <a:ext cx="17780" cy="527050"/>
            </a:xfrm>
            <a:custGeom>
              <a:avLst/>
              <a:gdLst/>
              <a:ahLst/>
              <a:cxnLst/>
              <a:rect l="l" t="t" r="r" b="b"/>
              <a:pathLst>
                <a:path w="17779" h="527050">
                  <a:moveTo>
                    <a:pt x="0" y="526478"/>
                  </a:moveTo>
                  <a:lnTo>
                    <a:pt x="17500" y="526478"/>
                  </a:lnTo>
                </a:path>
                <a:path w="17779" h="527050">
                  <a:moveTo>
                    <a:pt x="0" y="394855"/>
                  </a:moveTo>
                  <a:lnTo>
                    <a:pt x="17500" y="394855"/>
                  </a:lnTo>
                </a:path>
                <a:path w="17779" h="527050">
                  <a:moveTo>
                    <a:pt x="0" y="263232"/>
                  </a:moveTo>
                  <a:lnTo>
                    <a:pt x="17500" y="263232"/>
                  </a:lnTo>
                </a:path>
                <a:path w="17779" h="527050">
                  <a:moveTo>
                    <a:pt x="0" y="131622"/>
                  </a:moveTo>
                  <a:lnTo>
                    <a:pt x="17500" y="131622"/>
                  </a:lnTo>
                </a:path>
                <a:path w="17779" h="527050">
                  <a:moveTo>
                    <a:pt x="0" y="0"/>
                  </a:moveTo>
                  <a:lnTo>
                    <a:pt x="17500" y="0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883059" y="120857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47625" y="0"/>
                  </a:moveTo>
                  <a:lnTo>
                    <a:pt x="0" y="0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651749" y="1393783"/>
              <a:ext cx="1912620" cy="357505"/>
            </a:xfrm>
            <a:custGeom>
              <a:avLst/>
              <a:gdLst/>
              <a:ahLst/>
              <a:cxnLst/>
              <a:rect l="l" t="t" r="r" b="b"/>
              <a:pathLst>
                <a:path w="1912620" h="357505">
                  <a:moveTo>
                    <a:pt x="0" y="357492"/>
                  </a:moveTo>
                  <a:lnTo>
                    <a:pt x="637517" y="142773"/>
                  </a:lnTo>
                </a:path>
                <a:path w="1912620" h="357505">
                  <a:moveTo>
                    <a:pt x="637517" y="142773"/>
                  </a:moveTo>
                  <a:lnTo>
                    <a:pt x="1275038" y="74904"/>
                  </a:lnTo>
                </a:path>
                <a:path w="1912620" h="357505">
                  <a:moveTo>
                    <a:pt x="1275038" y="74904"/>
                  </a:moveTo>
                  <a:lnTo>
                    <a:pt x="1912552" y="0"/>
                  </a:lnTo>
                </a:path>
              </a:pathLst>
            </a:custGeom>
            <a:ln w="25399">
              <a:solidFill>
                <a:srgbClr val="FF92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953470" y="783991"/>
              <a:ext cx="277495" cy="90170"/>
            </a:xfrm>
            <a:custGeom>
              <a:avLst/>
              <a:gdLst/>
              <a:ahLst/>
              <a:cxnLst/>
              <a:rect l="l" t="t" r="r" b="b"/>
              <a:pathLst>
                <a:path w="277495" h="90169">
                  <a:moveTo>
                    <a:pt x="277200" y="0"/>
                  </a:moveTo>
                  <a:lnTo>
                    <a:pt x="0" y="0"/>
                  </a:lnTo>
                  <a:lnTo>
                    <a:pt x="0" y="90004"/>
                  </a:lnTo>
                  <a:lnTo>
                    <a:pt x="277200" y="90004"/>
                  </a:lnTo>
                  <a:lnTo>
                    <a:pt x="27720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953470" y="783991"/>
              <a:ext cx="277495" cy="90170"/>
            </a:xfrm>
            <a:custGeom>
              <a:avLst/>
              <a:gdLst/>
              <a:ahLst/>
              <a:cxnLst/>
              <a:rect l="l" t="t" r="r" b="b"/>
              <a:pathLst>
                <a:path w="277495" h="90169">
                  <a:moveTo>
                    <a:pt x="0" y="0"/>
                  </a:moveTo>
                  <a:lnTo>
                    <a:pt x="277200" y="0"/>
                  </a:lnTo>
                  <a:lnTo>
                    <a:pt x="277200" y="90004"/>
                  </a:lnTo>
                  <a:lnTo>
                    <a:pt x="0" y="90004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953470" y="1015826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 h="0">
                  <a:moveTo>
                    <a:pt x="0" y="0"/>
                  </a:moveTo>
                  <a:lnTo>
                    <a:pt x="277200" y="0"/>
                  </a:lnTo>
                </a:path>
              </a:pathLst>
            </a:custGeom>
            <a:ln w="25399">
              <a:solidFill>
                <a:srgbClr val="FF92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05221" y="709621"/>
              <a:ext cx="2923540" cy="396240"/>
            </a:xfrm>
            <a:custGeom>
              <a:avLst/>
              <a:gdLst/>
              <a:ahLst/>
              <a:cxnLst/>
              <a:rect l="l" t="t" r="r" b="b"/>
              <a:pathLst>
                <a:path w="2923540" h="396240">
                  <a:moveTo>
                    <a:pt x="2857360" y="0"/>
                  </a:moveTo>
                  <a:lnTo>
                    <a:pt x="65985" y="0"/>
                  </a:lnTo>
                  <a:lnTo>
                    <a:pt x="40403" y="5219"/>
                  </a:lnTo>
                  <a:lnTo>
                    <a:pt x="19418" y="19416"/>
                  </a:lnTo>
                  <a:lnTo>
                    <a:pt x="5219" y="40403"/>
                  </a:lnTo>
                  <a:lnTo>
                    <a:pt x="0" y="65989"/>
                  </a:lnTo>
                  <a:lnTo>
                    <a:pt x="0" y="329920"/>
                  </a:lnTo>
                  <a:lnTo>
                    <a:pt x="5219" y="355501"/>
                  </a:lnTo>
                  <a:lnTo>
                    <a:pt x="19418" y="376488"/>
                  </a:lnTo>
                  <a:lnTo>
                    <a:pt x="40403" y="390688"/>
                  </a:lnTo>
                  <a:lnTo>
                    <a:pt x="65985" y="395909"/>
                  </a:lnTo>
                  <a:lnTo>
                    <a:pt x="2857360" y="395909"/>
                  </a:lnTo>
                  <a:lnTo>
                    <a:pt x="2882938" y="390688"/>
                  </a:lnTo>
                  <a:lnTo>
                    <a:pt x="2903921" y="376488"/>
                  </a:lnTo>
                  <a:lnTo>
                    <a:pt x="2918117" y="355501"/>
                  </a:lnTo>
                  <a:lnTo>
                    <a:pt x="2923336" y="329920"/>
                  </a:lnTo>
                  <a:lnTo>
                    <a:pt x="2923336" y="65989"/>
                  </a:lnTo>
                  <a:lnTo>
                    <a:pt x="2918117" y="40403"/>
                  </a:lnTo>
                  <a:lnTo>
                    <a:pt x="2903921" y="19416"/>
                  </a:lnTo>
                  <a:lnTo>
                    <a:pt x="2882938" y="5219"/>
                  </a:lnTo>
                  <a:lnTo>
                    <a:pt x="2857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3001962" y="4693932"/>
            <a:ext cx="32753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029" algn="l"/>
              </a:tabLst>
            </a:pP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FY25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numbers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restated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taking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demerger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entries</a:t>
            </a:r>
            <a:endParaRPr sz="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Auto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ROCE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(Return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Employed):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EBIT/Average</a:t>
            </a:r>
            <a:r>
              <a:rPr dirty="0" sz="8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800" spc="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FFFFFF"/>
                </a:solidFill>
                <a:latin typeface="Calibri"/>
                <a:cs typeface="Calibri"/>
              </a:rPr>
              <a:t>Employed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004708" y="4651654"/>
            <a:ext cx="103314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analytical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dirty="0" sz="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1175810" y="1343719"/>
            <a:ext cx="278130" cy="934719"/>
            <a:chOff x="1175810" y="1343719"/>
            <a:chExt cx="278130" cy="934719"/>
          </a:xfrm>
        </p:grpSpPr>
        <p:sp>
          <p:nvSpPr>
            <p:cNvPr id="53" name="object 53" descr=""/>
            <p:cNvSpPr/>
            <p:nvPr/>
          </p:nvSpPr>
          <p:spPr>
            <a:xfrm>
              <a:off x="1178985" y="1346894"/>
              <a:ext cx="271780" cy="928369"/>
            </a:xfrm>
            <a:custGeom>
              <a:avLst/>
              <a:gdLst/>
              <a:ahLst/>
              <a:cxnLst/>
              <a:rect l="l" t="t" r="r" b="b"/>
              <a:pathLst>
                <a:path w="271780" h="928369">
                  <a:moveTo>
                    <a:pt x="271584" y="0"/>
                  </a:moveTo>
                  <a:lnTo>
                    <a:pt x="0" y="0"/>
                  </a:lnTo>
                  <a:lnTo>
                    <a:pt x="0" y="928128"/>
                  </a:lnTo>
                  <a:lnTo>
                    <a:pt x="271584" y="928128"/>
                  </a:lnTo>
                  <a:lnTo>
                    <a:pt x="271584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78985" y="1346894"/>
              <a:ext cx="271780" cy="928369"/>
            </a:xfrm>
            <a:custGeom>
              <a:avLst/>
              <a:gdLst/>
              <a:ahLst/>
              <a:cxnLst/>
              <a:rect l="l" t="t" r="r" b="b"/>
              <a:pathLst>
                <a:path w="271780" h="928369">
                  <a:moveTo>
                    <a:pt x="0" y="928128"/>
                  </a:moveTo>
                  <a:lnTo>
                    <a:pt x="0" y="0"/>
                  </a:lnTo>
                  <a:lnTo>
                    <a:pt x="271584" y="0"/>
                  </a:lnTo>
                  <a:lnTo>
                    <a:pt x="271584" y="928128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2533736" y="1291345"/>
            <a:ext cx="278130" cy="987425"/>
            <a:chOff x="2533736" y="1291345"/>
            <a:chExt cx="278130" cy="987425"/>
          </a:xfrm>
        </p:grpSpPr>
        <p:sp>
          <p:nvSpPr>
            <p:cNvPr id="56" name="object 56" descr=""/>
            <p:cNvSpPr/>
            <p:nvPr/>
          </p:nvSpPr>
          <p:spPr>
            <a:xfrm>
              <a:off x="2536911" y="1294519"/>
              <a:ext cx="271780" cy="981075"/>
            </a:xfrm>
            <a:custGeom>
              <a:avLst/>
              <a:gdLst/>
              <a:ahLst/>
              <a:cxnLst/>
              <a:rect l="l" t="t" r="r" b="b"/>
              <a:pathLst>
                <a:path w="271780" h="981075">
                  <a:moveTo>
                    <a:pt x="271576" y="0"/>
                  </a:moveTo>
                  <a:lnTo>
                    <a:pt x="0" y="0"/>
                  </a:lnTo>
                  <a:lnTo>
                    <a:pt x="0" y="980503"/>
                  </a:lnTo>
                  <a:lnTo>
                    <a:pt x="271576" y="980503"/>
                  </a:lnTo>
                  <a:lnTo>
                    <a:pt x="271576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536911" y="1294519"/>
              <a:ext cx="271780" cy="981075"/>
            </a:xfrm>
            <a:custGeom>
              <a:avLst/>
              <a:gdLst/>
              <a:ahLst/>
              <a:cxnLst/>
              <a:rect l="l" t="t" r="r" b="b"/>
              <a:pathLst>
                <a:path w="271780" h="981075">
                  <a:moveTo>
                    <a:pt x="0" y="980503"/>
                  </a:moveTo>
                  <a:lnTo>
                    <a:pt x="0" y="0"/>
                  </a:lnTo>
                  <a:lnTo>
                    <a:pt x="271576" y="0"/>
                  </a:lnTo>
                  <a:lnTo>
                    <a:pt x="271576" y="980503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291572" y="1393414"/>
            <a:ext cx="2725420" cy="895985"/>
            <a:chOff x="291572" y="1393414"/>
            <a:chExt cx="2725420" cy="895985"/>
          </a:xfrm>
        </p:grpSpPr>
        <p:sp>
          <p:nvSpPr>
            <p:cNvPr id="59" name="object 59" descr=""/>
            <p:cNvSpPr/>
            <p:nvPr/>
          </p:nvSpPr>
          <p:spPr>
            <a:xfrm>
              <a:off x="500023" y="1443414"/>
              <a:ext cx="271780" cy="831850"/>
            </a:xfrm>
            <a:custGeom>
              <a:avLst/>
              <a:gdLst/>
              <a:ahLst/>
              <a:cxnLst/>
              <a:rect l="l" t="t" r="r" b="b"/>
              <a:pathLst>
                <a:path w="271780" h="831850">
                  <a:moveTo>
                    <a:pt x="271584" y="0"/>
                  </a:moveTo>
                  <a:lnTo>
                    <a:pt x="0" y="0"/>
                  </a:lnTo>
                  <a:lnTo>
                    <a:pt x="0" y="831608"/>
                  </a:lnTo>
                  <a:lnTo>
                    <a:pt x="271584" y="831608"/>
                  </a:lnTo>
                  <a:lnTo>
                    <a:pt x="271584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00023" y="1443414"/>
              <a:ext cx="271780" cy="831850"/>
            </a:xfrm>
            <a:custGeom>
              <a:avLst/>
              <a:gdLst/>
              <a:ahLst/>
              <a:cxnLst/>
              <a:rect l="l" t="t" r="r" b="b"/>
              <a:pathLst>
                <a:path w="271780" h="831850">
                  <a:moveTo>
                    <a:pt x="0" y="831608"/>
                  </a:moveTo>
                  <a:lnTo>
                    <a:pt x="0" y="0"/>
                  </a:lnTo>
                  <a:lnTo>
                    <a:pt x="271584" y="0"/>
                  </a:lnTo>
                  <a:lnTo>
                    <a:pt x="271584" y="831608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857943" y="1396589"/>
              <a:ext cx="271780" cy="878840"/>
            </a:xfrm>
            <a:custGeom>
              <a:avLst/>
              <a:gdLst/>
              <a:ahLst/>
              <a:cxnLst/>
              <a:rect l="l" t="t" r="r" b="b"/>
              <a:pathLst>
                <a:path w="271780" h="878839">
                  <a:moveTo>
                    <a:pt x="271589" y="0"/>
                  </a:moveTo>
                  <a:lnTo>
                    <a:pt x="0" y="0"/>
                  </a:lnTo>
                  <a:lnTo>
                    <a:pt x="0" y="878433"/>
                  </a:lnTo>
                  <a:lnTo>
                    <a:pt x="271589" y="878433"/>
                  </a:lnTo>
                  <a:lnTo>
                    <a:pt x="27158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857943" y="1396589"/>
              <a:ext cx="271780" cy="878840"/>
            </a:xfrm>
            <a:custGeom>
              <a:avLst/>
              <a:gdLst/>
              <a:ahLst/>
              <a:cxnLst/>
              <a:rect l="l" t="t" r="r" b="b"/>
              <a:pathLst>
                <a:path w="271780" h="878839">
                  <a:moveTo>
                    <a:pt x="0" y="878433"/>
                  </a:moveTo>
                  <a:lnTo>
                    <a:pt x="0" y="0"/>
                  </a:lnTo>
                  <a:lnTo>
                    <a:pt x="271589" y="0"/>
                  </a:lnTo>
                  <a:lnTo>
                    <a:pt x="271589" y="878433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96334" y="2284548"/>
              <a:ext cx="2715895" cy="0"/>
            </a:xfrm>
            <a:custGeom>
              <a:avLst/>
              <a:gdLst/>
              <a:ahLst/>
              <a:cxnLst/>
              <a:rect l="l" t="t" r="r" b="b"/>
              <a:pathLst>
                <a:path w="2715895" h="0">
                  <a:moveTo>
                    <a:pt x="0" y="0"/>
                  </a:moveTo>
                  <a:lnTo>
                    <a:pt x="2715848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91566" y="2279789"/>
              <a:ext cx="2725420" cy="9525"/>
            </a:xfrm>
            <a:custGeom>
              <a:avLst/>
              <a:gdLst/>
              <a:ahLst/>
              <a:cxnLst/>
              <a:rect l="l" t="t" r="r" b="b"/>
              <a:pathLst>
                <a:path w="272542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2725420" h="9525">
                  <a:moveTo>
                    <a:pt x="688479" y="4762"/>
                  </a:moveTo>
                  <a:lnTo>
                    <a:pt x="687095" y="1397"/>
                  </a:lnTo>
                  <a:lnTo>
                    <a:pt x="683729" y="0"/>
                  </a:lnTo>
                  <a:lnTo>
                    <a:pt x="680351" y="1397"/>
                  </a:lnTo>
                  <a:lnTo>
                    <a:pt x="678967" y="4762"/>
                  </a:lnTo>
                  <a:lnTo>
                    <a:pt x="680351" y="8128"/>
                  </a:lnTo>
                  <a:lnTo>
                    <a:pt x="683729" y="9525"/>
                  </a:lnTo>
                  <a:lnTo>
                    <a:pt x="687095" y="8128"/>
                  </a:lnTo>
                  <a:lnTo>
                    <a:pt x="688479" y="4762"/>
                  </a:lnTo>
                  <a:close/>
                </a:path>
                <a:path w="2725420" h="9525">
                  <a:moveTo>
                    <a:pt x="1367447" y="4762"/>
                  </a:moveTo>
                  <a:lnTo>
                    <a:pt x="1366050" y="1397"/>
                  </a:lnTo>
                  <a:lnTo>
                    <a:pt x="1362684" y="0"/>
                  </a:lnTo>
                  <a:lnTo>
                    <a:pt x="1359319" y="1397"/>
                  </a:lnTo>
                  <a:lnTo>
                    <a:pt x="1357922" y="4762"/>
                  </a:lnTo>
                  <a:lnTo>
                    <a:pt x="1359319" y="8128"/>
                  </a:lnTo>
                  <a:lnTo>
                    <a:pt x="1362684" y="9525"/>
                  </a:lnTo>
                  <a:lnTo>
                    <a:pt x="1366050" y="8128"/>
                  </a:lnTo>
                  <a:lnTo>
                    <a:pt x="1367447" y="4762"/>
                  </a:lnTo>
                  <a:close/>
                </a:path>
                <a:path w="2725420" h="9525">
                  <a:moveTo>
                    <a:pt x="2046401" y="4762"/>
                  </a:moveTo>
                  <a:lnTo>
                    <a:pt x="2045004" y="1397"/>
                  </a:lnTo>
                  <a:lnTo>
                    <a:pt x="2041639" y="0"/>
                  </a:lnTo>
                  <a:lnTo>
                    <a:pt x="2038273" y="1397"/>
                  </a:lnTo>
                  <a:lnTo>
                    <a:pt x="2036876" y="4762"/>
                  </a:lnTo>
                  <a:lnTo>
                    <a:pt x="2038273" y="8128"/>
                  </a:lnTo>
                  <a:lnTo>
                    <a:pt x="2041639" y="9525"/>
                  </a:lnTo>
                  <a:lnTo>
                    <a:pt x="2045004" y="8128"/>
                  </a:lnTo>
                  <a:lnTo>
                    <a:pt x="2046401" y="4762"/>
                  </a:lnTo>
                  <a:close/>
                </a:path>
                <a:path w="2725420" h="9525">
                  <a:moveTo>
                    <a:pt x="2725369" y="4762"/>
                  </a:moveTo>
                  <a:lnTo>
                    <a:pt x="2723972" y="1397"/>
                  </a:lnTo>
                  <a:lnTo>
                    <a:pt x="2720606" y="0"/>
                  </a:lnTo>
                  <a:lnTo>
                    <a:pt x="2717241" y="1397"/>
                  </a:lnTo>
                  <a:lnTo>
                    <a:pt x="2715844" y="4762"/>
                  </a:lnTo>
                  <a:lnTo>
                    <a:pt x="2717241" y="8128"/>
                  </a:lnTo>
                  <a:lnTo>
                    <a:pt x="2720606" y="9525"/>
                  </a:lnTo>
                  <a:lnTo>
                    <a:pt x="2723972" y="8128"/>
                  </a:lnTo>
                  <a:lnTo>
                    <a:pt x="2725369" y="476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 descr=""/>
          <p:cNvGrpSpPr/>
          <p:nvPr/>
        </p:nvGrpSpPr>
        <p:grpSpPr>
          <a:xfrm>
            <a:off x="354633" y="3320681"/>
            <a:ext cx="2543810" cy="1068705"/>
            <a:chOff x="354633" y="3320681"/>
            <a:chExt cx="2543810" cy="1068705"/>
          </a:xfrm>
        </p:grpSpPr>
        <p:sp>
          <p:nvSpPr>
            <p:cNvPr id="66" name="object 66" descr=""/>
            <p:cNvSpPr/>
            <p:nvPr/>
          </p:nvSpPr>
          <p:spPr>
            <a:xfrm>
              <a:off x="359396" y="4073296"/>
              <a:ext cx="2534285" cy="0"/>
            </a:xfrm>
            <a:custGeom>
              <a:avLst/>
              <a:gdLst/>
              <a:ahLst/>
              <a:cxnLst/>
              <a:rect l="l" t="t" r="r" b="b"/>
              <a:pathLst>
                <a:path w="2534285" h="0">
                  <a:moveTo>
                    <a:pt x="0" y="0"/>
                  </a:moveTo>
                  <a:lnTo>
                    <a:pt x="2534067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54622" y="4068546"/>
              <a:ext cx="2543810" cy="9525"/>
            </a:xfrm>
            <a:custGeom>
              <a:avLst/>
              <a:gdLst/>
              <a:ahLst/>
              <a:cxnLst/>
              <a:rect l="l" t="t" r="r" b="b"/>
              <a:pathLst>
                <a:path w="2543810" h="9525">
                  <a:moveTo>
                    <a:pt x="9525" y="4749"/>
                  </a:moveTo>
                  <a:lnTo>
                    <a:pt x="8140" y="1384"/>
                  </a:lnTo>
                  <a:lnTo>
                    <a:pt x="4762" y="0"/>
                  </a:lnTo>
                  <a:lnTo>
                    <a:pt x="1397" y="1384"/>
                  </a:lnTo>
                  <a:lnTo>
                    <a:pt x="0" y="4749"/>
                  </a:lnTo>
                  <a:lnTo>
                    <a:pt x="1397" y="8128"/>
                  </a:lnTo>
                  <a:lnTo>
                    <a:pt x="4762" y="9512"/>
                  </a:lnTo>
                  <a:lnTo>
                    <a:pt x="8140" y="8128"/>
                  </a:lnTo>
                  <a:lnTo>
                    <a:pt x="9525" y="4749"/>
                  </a:lnTo>
                  <a:close/>
                </a:path>
                <a:path w="2543810" h="9525">
                  <a:moveTo>
                    <a:pt x="854214" y="4749"/>
                  </a:moveTo>
                  <a:lnTo>
                    <a:pt x="852830" y="1384"/>
                  </a:lnTo>
                  <a:lnTo>
                    <a:pt x="849464" y="0"/>
                  </a:lnTo>
                  <a:lnTo>
                    <a:pt x="846086" y="1384"/>
                  </a:lnTo>
                  <a:lnTo>
                    <a:pt x="844702" y="4749"/>
                  </a:lnTo>
                  <a:lnTo>
                    <a:pt x="846086" y="8128"/>
                  </a:lnTo>
                  <a:lnTo>
                    <a:pt x="849464" y="9512"/>
                  </a:lnTo>
                  <a:lnTo>
                    <a:pt x="852830" y="8128"/>
                  </a:lnTo>
                  <a:lnTo>
                    <a:pt x="854214" y="4749"/>
                  </a:lnTo>
                  <a:close/>
                </a:path>
                <a:path w="2543810" h="9525">
                  <a:moveTo>
                    <a:pt x="1698904" y="4749"/>
                  </a:moveTo>
                  <a:lnTo>
                    <a:pt x="1697507" y="1384"/>
                  </a:lnTo>
                  <a:lnTo>
                    <a:pt x="1694141" y="0"/>
                  </a:lnTo>
                  <a:lnTo>
                    <a:pt x="1690776" y="1384"/>
                  </a:lnTo>
                  <a:lnTo>
                    <a:pt x="1689379" y="4749"/>
                  </a:lnTo>
                  <a:lnTo>
                    <a:pt x="1690776" y="8128"/>
                  </a:lnTo>
                  <a:lnTo>
                    <a:pt x="1694141" y="9512"/>
                  </a:lnTo>
                  <a:lnTo>
                    <a:pt x="1697507" y="8128"/>
                  </a:lnTo>
                  <a:lnTo>
                    <a:pt x="1698904" y="4749"/>
                  </a:lnTo>
                  <a:close/>
                </a:path>
                <a:path w="2543810" h="9525">
                  <a:moveTo>
                    <a:pt x="2543594" y="4749"/>
                  </a:moveTo>
                  <a:lnTo>
                    <a:pt x="2542197" y="1384"/>
                  </a:lnTo>
                  <a:lnTo>
                    <a:pt x="2538831" y="0"/>
                  </a:lnTo>
                  <a:lnTo>
                    <a:pt x="2535466" y="1384"/>
                  </a:lnTo>
                  <a:lnTo>
                    <a:pt x="2534069" y="4749"/>
                  </a:lnTo>
                  <a:lnTo>
                    <a:pt x="2535466" y="8128"/>
                  </a:lnTo>
                  <a:lnTo>
                    <a:pt x="2538831" y="9512"/>
                  </a:lnTo>
                  <a:lnTo>
                    <a:pt x="2542197" y="8128"/>
                  </a:lnTo>
                  <a:lnTo>
                    <a:pt x="2543594" y="47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81740" y="3357321"/>
              <a:ext cx="1689735" cy="371475"/>
            </a:xfrm>
            <a:custGeom>
              <a:avLst/>
              <a:gdLst/>
              <a:ahLst/>
              <a:cxnLst/>
              <a:rect l="l" t="t" r="r" b="b"/>
              <a:pathLst>
                <a:path w="1689735" h="371475">
                  <a:moveTo>
                    <a:pt x="0" y="371309"/>
                  </a:moveTo>
                  <a:lnTo>
                    <a:pt x="844694" y="188683"/>
                  </a:lnTo>
                </a:path>
                <a:path w="1689735" h="371475">
                  <a:moveTo>
                    <a:pt x="844694" y="188683"/>
                  </a:moveTo>
                  <a:lnTo>
                    <a:pt x="1689384" y="0"/>
                  </a:lnTo>
                </a:path>
              </a:pathLst>
            </a:custGeom>
            <a:ln w="19049">
              <a:solidFill>
                <a:srgbClr val="FF9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81740" y="3626523"/>
              <a:ext cx="1689735" cy="719455"/>
            </a:xfrm>
            <a:custGeom>
              <a:avLst/>
              <a:gdLst/>
              <a:ahLst/>
              <a:cxnLst/>
              <a:rect l="l" t="t" r="r" b="b"/>
              <a:pathLst>
                <a:path w="1689735" h="719454">
                  <a:moveTo>
                    <a:pt x="0" y="520"/>
                  </a:moveTo>
                  <a:lnTo>
                    <a:pt x="844694" y="719200"/>
                  </a:lnTo>
                </a:path>
                <a:path w="1689735" h="719454">
                  <a:moveTo>
                    <a:pt x="844694" y="719200"/>
                  </a:moveTo>
                  <a:lnTo>
                    <a:pt x="1689384" y="0"/>
                  </a:lnTo>
                </a:path>
              </a:pathLst>
            </a:custGeom>
            <a:ln w="19049">
              <a:solidFill>
                <a:srgbClr val="22F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109" y="3692004"/>
              <a:ext cx="73263" cy="7325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9796" y="3509365"/>
              <a:ext cx="73265" cy="7326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4486" y="3320681"/>
              <a:ext cx="73265" cy="7326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417" y="3583711"/>
              <a:ext cx="86647" cy="8665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3103" y="4302391"/>
              <a:ext cx="86651" cy="8665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7793" y="3583203"/>
              <a:ext cx="86651" cy="86651"/>
            </a:xfrm>
            <a:prstGeom prst="rect">
              <a:avLst/>
            </a:prstGeom>
          </p:spPr>
        </p:pic>
      </p:grpSp>
      <p:pic>
        <p:nvPicPr>
          <p:cNvPr id="76" name="object 7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95764" y="2756550"/>
            <a:ext cx="96349" cy="96354"/>
          </a:xfrm>
          <a:prstGeom prst="rect">
            <a:avLst/>
          </a:prstGeom>
        </p:spPr>
      </p:pic>
      <p:grpSp>
        <p:nvGrpSpPr>
          <p:cNvPr id="77" name="object 77" descr=""/>
          <p:cNvGrpSpPr/>
          <p:nvPr/>
        </p:nvGrpSpPr>
        <p:grpSpPr>
          <a:xfrm>
            <a:off x="6206307" y="4206354"/>
            <a:ext cx="2737485" cy="9525"/>
            <a:chOff x="6206307" y="4206354"/>
            <a:chExt cx="2737485" cy="9525"/>
          </a:xfrm>
        </p:grpSpPr>
        <p:sp>
          <p:nvSpPr>
            <p:cNvPr id="78" name="object 78" descr=""/>
            <p:cNvSpPr/>
            <p:nvPr/>
          </p:nvSpPr>
          <p:spPr>
            <a:xfrm>
              <a:off x="6211070" y="4211116"/>
              <a:ext cx="2727960" cy="0"/>
            </a:xfrm>
            <a:custGeom>
              <a:avLst/>
              <a:gdLst/>
              <a:ahLst/>
              <a:cxnLst/>
              <a:rect l="l" t="t" r="r" b="b"/>
              <a:pathLst>
                <a:path w="2727959" h="0">
                  <a:moveTo>
                    <a:pt x="0" y="0"/>
                  </a:moveTo>
                  <a:lnTo>
                    <a:pt x="2727964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206299" y="4206367"/>
              <a:ext cx="2737485" cy="9525"/>
            </a:xfrm>
            <a:custGeom>
              <a:avLst/>
              <a:gdLst/>
              <a:ahLst/>
              <a:cxnLst/>
              <a:rect l="l" t="t" r="r" b="b"/>
              <a:pathLst>
                <a:path w="2737484" h="9525">
                  <a:moveTo>
                    <a:pt x="9525" y="4749"/>
                  </a:moveTo>
                  <a:lnTo>
                    <a:pt x="8128" y="1384"/>
                  </a:lnTo>
                  <a:lnTo>
                    <a:pt x="4762" y="0"/>
                  </a:lnTo>
                  <a:lnTo>
                    <a:pt x="1397" y="1384"/>
                  </a:lnTo>
                  <a:lnTo>
                    <a:pt x="0" y="4749"/>
                  </a:lnTo>
                  <a:lnTo>
                    <a:pt x="1397" y="8128"/>
                  </a:lnTo>
                  <a:lnTo>
                    <a:pt x="4762" y="9512"/>
                  </a:lnTo>
                  <a:lnTo>
                    <a:pt x="8128" y="8128"/>
                  </a:lnTo>
                  <a:lnTo>
                    <a:pt x="9525" y="4749"/>
                  </a:lnTo>
                  <a:close/>
                </a:path>
                <a:path w="2737484" h="9525">
                  <a:moveTo>
                    <a:pt x="691515" y="4749"/>
                  </a:moveTo>
                  <a:lnTo>
                    <a:pt x="690118" y="1384"/>
                  </a:lnTo>
                  <a:lnTo>
                    <a:pt x="686752" y="0"/>
                  </a:lnTo>
                  <a:lnTo>
                    <a:pt x="683387" y="1384"/>
                  </a:lnTo>
                  <a:lnTo>
                    <a:pt x="681990" y="4749"/>
                  </a:lnTo>
                  <a:lnTo>
                    <a:pt x="683387" y="8128"/>
                  </a:lnTo>
                  <a:lnTo>
                    <a:pt x="686752" y="9512"/>
                  </a:lnTo>
                  <a:lnTo>
                    <a:pt x="690118" y="8128"/>
                  </a:lnTo>
                  <a:lnTo>
                    <a:pt x="691515" y="4749"/>
                  </a:lnTo>
                  <a:close/>
                </a:path>
                <a:path w="2737484" h="9525">
                  <a:moveTo>
                    <a:pt x="1373505" y="4749"/>
                  </a:moveTo>
                  <a:lnTo>
                    <a:pt x="1372120" y="1384"/>
                  </a:lnTo>
                  <a:lnTo>
                    <a:pt x="1368755" y="0"/>
                  </a:lnTo>
                  <a:lnTo>
                    <a:pt x="1365377" y="1384"/>
                  </a:lnTo>
                  <a:lnTo>
                    <a:pt x="1363992" y="4749"/>
                  </a:lnTo>
                  <a:lnTo>
                    <a:pt x="1365377" y="8128"/>
                  </a:lnTo>
                  <a:lnTo>
                    <a:pt x="1368755" y="9512"/>
                  </a:lnTo>
                  <a:lnTo>
                    <a:pt x="1372120" y="8128"/>
                  </a:lnTo>
                  <a:lnTo>
                    <a:pt x="1373505" y="4749"/>
                  </a:lnTo>
                  <a:close/>
                </a:path>
                <a:path w="2737484" h="9525">
                  <a:moveTo>
                    <a:pt x="2055495" y="4749"/>
                  </a:moveTo>
                  <a:lnTo>
                    <a:pt x="2054110" y="1384"/>
                  </a:lnTo>
                  <a:lnTo>
                    <a:pt x="2050745" y="0"/>
                  </a:lnTo>
                  <a:lnTo>
                    <a:pt x="2047367" y="1384"/>
                  </a:lnTo>
                  <a:lnTo>
                    <a:pt x="2045982" y="4749"/>
                  </a:lnTo>
                  <a:lnTo>
                    <a:pt x="2047367" y="8128"/>
                  </a:lnTo>
                  <a:lnTo>
                    <a:pt x="2050745" y="9512"/>
                  </a:lnTo>
                  <a:lnTo>
                    <a:pt x="2054110" y="8128"/>
                  </a:lnTo>
                  <a:lnTo>
                    <a:pt x="2055495" y="4749"/>
                  </a:lnTo>
                  <a:close/>
                </a:path>
                <a:path w="2737484" h="9525">
                  <a:moveTo>
                    <a:pt x="2737485" y="4749"/>
                  </a:moveTo>
                  <a:lnTo>
                    <a:pt x="2736100" y="1384"/>
                  </a:lnTo>
                  <a:lnTo>
                    <a:pt x="2732735" y="0"/>
                  </a:lnTo>
                  <a:lnTo>
                    <a:pt x="2729357" y="1384"/>
                  </a:lnTo>
                  <a:lnTo>
                    <a:pt x="2727972" y="4749"/>
                  </a:lnTo>
                  <a:lnTo>
                    <a:pt x="2729357" y="8128"/>
                  </a:lnTo>
                  <a:lnTo>
                    <a:pt x="2732735" y="9512"/>
                  </a:lnTo>
                  <a:lnTo>
                    <a:pt x="2736100" y="8128"/>
                  </a:lnTo>
                  <a:lnTo>
                    <a:pt x="2737485" y="47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 descr=""/>
          <p:cNvGrpSpPr/>
          <p:nvPr/>
        </p:nvGrpSpPr>
        <p:grpSpPr>
          <a:xfrm>
            <a:off x="6509084" y="4023601"/>
            <a:ext cx="734695" cy="132080"/>
            <a:chOff x="6509084" y="4023601"/>
            <a:chExt cx="734695" cy="132080"/>
          </a:xfrm>
        </p:grpSpPr>
        <p:sp>
          <p:nvSpPr>
            <p:cNvPr id="81" name="object 81" descr=""/>
            <p:cNvSpPr/>
            <p:nvPr/>
          </p:nvSpPr>
          <p:spPr>
            <a:xfrm>
              <a:off x="6552065" y="4033126"/>
              <a:ext cx="681990" cy="79375"/>
            </a:xfrm>
            <a:custGeom>
              <a:avLst/>
              <a:gdLst/>
              <a:ahLst/>
              <a:cxnLst/>
              <a:rect l="l" t="t" r="r" b="b"/>
              <a:pathLst>
                <a:path w="681990" h="79375">
                  <a:moveTo>
                    <a:pt x="0" y="79121"/>
                  </a:moveTo>
                  <a:lnTo>
                    <a:pt x="681992" y="0"/>
                  </a:lnTo>
                </a:path>
              </a:pathLst>
            </a:custGeom>
            <a:ln w="19049">
              <a:solidFill>
                <a:srgbClr val="FF92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9084" y="4069270"/>
              <a:ext cx="85963" cy="85966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7191076" y="3287445"/>
            <a:ext cx="1416685" cy="788670"/>
            <a:chOff x="7191076" y="3287445"/>
            <a:chExt cx="1416685" cy="788670"/>
          </a:xfrm>
        </p:grpSpPr>
        <p:sp>
          <p:nvSpPr>
            <p:cNvPr id="84" name="object 84" descr=""/>
            <p:cNvSpPr/>
            <p:nvPr/>
          </p:nvSpPr>
          <p:spPr>
            <a:xfrm>
              <a:off x="7234058" y="3296970"/>
              <a:ext cx="1363980" cy="736600"/>
            </a:xfrm>
            <a:custGeom>
              <a:avLst/>
              <a:gdLst/>
              <a:ahLst/>
              <a:cxnLst/>
              <a:rect l="l" t="t" r="r" b="b"/>
              <a:pathLst>
                <a:path w="1363979" h="736600">
                  <a:moveTo>
                    <a:pt x="0" y="736155"/>
                  </a:moveTo>
                  <a:lnTo>
                    <a:pt x="681991" y="138785"/>
                  </a:lnTo>
                </a:path>
                <a:path w="1363979" h="736600">
                  <a:moveTo>
                    <a:pt x="681991" y="138785"/>
                  </a:moveTo>
                  <a:lnTo>
                    <a:pt x="1363981" y="0"/>
                  </a:lnTo>
                </a:path>
              </a:pathLst>
            </a:custGeom>
            <a:ln w="19049">
              <a:solidFill>
                <a:srgbClr val="FF92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1076" y="3990149"/>
              <a:ext cx="85963" cy="85966"/>
            </a:xfrm>
            <a:prstGeom prst="rect">
              <a:avLst/>
            </a:prstGeom>
          </p:spPr>
        </p:pic>
      </p:grpSp>
      <p:pic>
        <p:nvPicPr>
          <p:cNvPr id="86" name="object 8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73072" y="3392779"/>
            <a:ext cx="85966" cy="85953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55063" y="3253994"/>
            <a:ext cx="85966" cy="85966"/>
          </a:xfrm>
          <a:prstGeom prst="rect">
            <a:avLst/>
          </a:prstGeom>
        </p:spPr>
      </p:pic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xfrm>
            <a:off x="228837" y="149749"/>
            <a:ext cx="289750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Journey</a:t>
            </a:r>
            <a:r>
              <a:rPr dirty="0" spc="-80"/>
              <a:t> </a:t>
            </a:r>
            <a:r>
              <a:rPr dirty="0" spc="-40"/>
              <a:t>of</a:t>
            </a:r>
            <a:r>
              <a:rPr dirty="0" spc="-75"/>
              <a:t> </a:t>
            </a:r>
            <a:r>
              <a:rPr dirty="0" spc="-65"/>
              <a:t>consistent</a:t>
            </a:r>
            <a:r>
              <a:rPr dirty="0" spc="-80"/>
              <a:t> </a:t>
            </a:r>
            <a:r>
              <a:rPr dirty="0" spc="-35"/>
              <a:t>delivery</a:t>
            </a:r>
          </a:p>
        </p:txBody>
      </p:sp>
      <p:grpSp>
        <p:nvGrpSpPr>
          <p:cNvPr id="89" name="object 89" descr=""/>
          <p:cNvGrpSpPr/>
          <p:nvPr/>
        </p:nvGrpSpPr>
        <p:grpSpPr>
          <a:xfrm>
            <a:off x="3327882" y="3290887"/>
            <a:ext cx="2543810" cy="975994"/>
            <a:chOff x="3327882" y="3290887"/>
            <a:chExt cx="2543810" cy="975994"/>
          </a:xfrm>
        </p:grpSpPr>
        <p:sp>
          <p:nvSpPr>
            <p:cNvPr id="90" name="object 90" descr=""/>
            <p:cNvSpPr/>
            <p:nvPr/>
          </p:nvSpPr>
          <p:spPr>
            <a:xfrm>
              <a:off x="3431627" y="3935311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197965" y="0"/>
                  </a:moveTo>
                  <a:lnTo>
                    <a:pt x="0" y="0"/>
                  </a:lnTo>
                  <a:lnTo>
                    <a:pt x="0" y="317119"/>
                  </a:lnTo>
                  <a:lnTo>
                    <a:pt x="197965" y="317119"/>
                  </a:lnTo>
                  <a:lnTo>
                    <a:pt x="19796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431627" y="3935311"/>
              <a:ext cx="198120" cy="317500"/>
            </a:xfrm>
            <a:custGeom>
              <a:avLst/>
              <a:gdLst/>
              <a:ahLst/>
              <a:cxnLst/>
              <a:rect l="l" t="t" r="r" b="b"/>
              <a:pathLst>
                <a:path w="198120" h="317500">
                  <a:moveTo>
                    <a:pt x="0" y="317119"/>
                  </a:moveTo>
                  <a:lnTo>
                    <a:pt x="0" y="0"/>
                  </a:lnTo>
                  <a:lnTo>
                    <a:pt x="197965" y="0"/>
                  </a:lnTo>
                  <a:lnTo>
                    <a:pt x="197965" y="317119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065114" y="3629723"/>
              <a:ext cx="198120" cy="622935"/>
            </a:xfrm>
            <a:custGeom>
              <a:avLst/>
              <a:gdLst/>
              <a:ahLst/>
              <a:cxnLst/>
              <a:rect l="l" t="t" r="r" b="b"/>
              <a:pathLst>
                <a:path w="198120" h="622935">
                  <a:moveTo>
                    <a:pt x="197965" y="0"/>
                  </a:moveTo>
                  <a:lnTo>
                    <a:pt x="0" y="0"/>
                  </a:lnTo>
                  <a:lnTo>
                    <a:pt x="0" y="622706"/>
                  </a:lnTo>
                  <a:lnTo>
                    <a:pt x="197965" y="622706"/>
                  </a:lnTo>
                  <a:lnTo>
                    <a:pt x="19796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065114" y="3629723"/>
              <a:ext cx="198120" cy="622935"/>
            </a:xfrm>
            <a:custGeom>
              <a:avLst/>
              <a:gdLst/>
              <a:ahLst/>
              <a:cxnLst/>
              <a:rect l="l" t="t" r="r" b="b"/>
              <a:pathLst>
                <a:path w="198120" h="622935">
                  <a:moveTo>
                    <a:pt x="0" y="622706"/>
                  </a:moveTo>
                  <a:lnTo>
                    <a:pt x="0" y="0"/>
                  </a:lnTo>
                  <a:lnTo>
                    <a:pt x="197965" y="0"/>
                  </a:lnTo>
                  <a:lnTo>
                    <a:pt x="197965" y="622706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698606" y="3523640"/>
              <a:ext cx="198120" cy="728980"/>
            </a:xfrm>
            <a:custGeom>
              <a:avLst/>
              <a:gdLst/>
              <a:ahLst/>
              <a:cxnLst/>
              <a:rect l="l" t="t" r="r" b="b"/>
              <a:pathLst>
                <a:path w="198120" h="728979">
                  <a:moveTo>
                    <a:pt x="197967" y="0"/>
                  </a:moveTo>
                  <a:lnTo>
                    <a:pt x="0" y="0"/>
                  </a:lnTo>
                  <a:lnTo>
                    <a:pt x="0" y="728789"/>
                  </a:lnTo>
                  <a:lnTo>
                    <a:pt x="197967" y="728789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698606" y="3523640"/>
              <a:ext cx="198120" cy="728980"/>
            </a:xfrm>
            <a:custGeom>
              <a:avLst/>
              <a:gdLst/>
              <a:ahLst/>
              <a:cxnLst/>
              <a:rect l="l" t="t" r="r" b="b"/>
              <a:pathLst>
                <a:path w="198120" h="728979">
                  <a:moveTo>
                    <a:pt x="0" y="728789"/>
                  </a:moveTo>
                  <a:lnTo>
                    <a:pt x="0" y="0"/>
                  </a:lnTo>
                  <a:lnTo>
                    <a:pt x="197967" y="0"/>
                  </a:lnTo>
                  <a:lnTo>
                    <a:pt x="197967" y="728789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332094" y="3294062"/>
              <a:ext cx="198120" cy="958850"/>
            </a:xfrm>
            <a:custGeom>
              <a:avLst/>
              <a:gdLst/>
              <a:ahLst/>
              <a:cxnLst/>
              <a:rect l="l" t="t" r="r" b="b"/>
              <a:pathLst>
                <a:path w="198120" h="958850">
                  <a:moveTo>
                    <a:pt x="197954" y="0"/>
                  </a:moveTo>
                  <a:lnTo>
                    <a:pt x="0" y="0"/>
                  </a:lnTo>
                  <a:lnTo>
                    <a:pt x="0" y="958367"/>
                  </a:lnTo>
                  <a:lnTo>
                    <a:pt x="197954" y="958367"/>
                  </a:lnTo>
                  <a:lnTo>
                    <a:pt x="197954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332094" y="3294062"/>
              <a:ext cx="198120" cy="958850"/>
            </a:xfrm>
            <a:custGeom>
              <a:avLst/>
              <a:gdLst/>
              <a:ahLst/>
              <a:cxnLst/>
              <a:rect l="l" t="t" r="r" b="b"/>
              <a:pathLst>
                <a:path w="198120" h="958850">
                  <a:moveTo>
                    <a:pt x="0" y="958367"/>
                  </a:moveTo>
                  <a:lnTo>
                    <a:pt x="0" y="0"/>
                  </a:lnTo>
                  <a:lnTo>
                    <a:pt x="197954" y="0"/>
                  </a:lnTo>
                  <a:lnTo>
                    <a:pt x="197954" y="958367"/>
                  </a:lnTo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669184" y="4019601"/>
              <a:ext cx="198120" cy="233045"/>
            </a:xfrm>
            <a:custGeom>
              <a:avLst/>
              <a:gdLst/>
              <a:ahLst/>
              <a:cxnLst/>
              <a:rect l="l" t="t" r="r" b="b"/>
              <a:pathLst>
                <a:path w="198120" h="233045">
                  <a:moveTo>
                    <a:pt x="197965" y="0"/>
                  </a:moveTo>
                  <a:lnTo>
                    <a:pt x="0" y="0"/>
                  </a:lnTo>
                  <a:lnTo>
                    <a:pt x="0" y="232829"/>
                  </a:lnTo>
                  <a:lnTo>
                    <a:pt x="197965" y="232829"/>
                  </a:lnTo>
                  <a:lnTo>
                    <a:pt x="197965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669184" y="4019601"/>
              <a:ext cx="198120" cy="233045"/>
            </a:xfrm>
            <a:custGeom>
              <a:avLst/>
              <a:gdLst/>
              <a:ahLst/>
              <a:cxnLst/>
              <a:rect l="l" t="t" r="r" b="b"/>
              <a:pathLst>
                <a:path w="198120" h="233045">
                  <a:moveTo>
                    <a:pt x="0" y="232829"/>
                  </a:moveTo>
                  <a:lnTo>
                    <a:pt x="0" y="0"/>
                  </a:lnTo>
                  <a:lnTo>
                    <a:pt x="197965" y="0"/>
                  </a:lnTo>
                  <a:lnTo>
                    <a:pt x="197965" y="232829"/>
                  </a:lnTo>
                </a:path>
              </a:pathLst>
            </a:custGeom>
            <a:ln w="634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302673" y="3945839"/>
              <a:ext cx="198120" cy="306705"/>
            </a:xfrm>
            <a:custGeom>
              <a:avLst/>
              <a:gdLst/>
              <a:ahLst/>
              <a:cxnLst/>
              <a:rect l="l" t="t" r="r" b="b"/>
              <a:pathLst>
                <a:path w="198120" h="306704">
                  <a:moveTo>
                    <a:pt x="197965" y="0"/>
                  </a:moveTo>
                  <a:lnTo>
                    <a:pt x="0" y="0"/>
                  </a:lnTo>
                  <a:lnTo>
                    <a:pt x="0" y="306590"/>
                  </a:lnTo>
                  <a:lnTo>
                    <a:pt x="197965" y="306590"/>
                  </a:lnTo>
                  <a:lnTo>
                    <a:pt x="197965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302673" y="3945839"/>
              <a:ext cx="198120" cy="306705"/>
            </a:xfrm>
            <a:custGeom>
              <a:avLst/>
              <a:gdLst/>
              <a:ahLst/>
              <a:cxnLst/>
              <a:rect l="l" t="t" r="r" b="b"/>
              <a:pathLst>
                <a:path w="198120" h="306704">
                  <a:moveTo>
                    <a:pt x="0" y="306590"/>
                  </a:moveTo>
                  <a:lnTo>
                    <a:pt x="0" y="0"/>
                  </a:lnTo>
                  <a:lnTo>
                    <a:pt x="197965" y="0"/>
                  </a:lnTo>
                  <a:lnTo>
                    <a:pt x="197965" y="306590"/>
                  </a:lnTo>
                </a:path>
              </a:pathLst>
            </a:custGeom>
            <a:ln w="634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936159" y="3954869"/>
              <a:ext cx="198120" cy="297815"/>
            </a:xfrm>
            <a:custGeom>
              <a:avLst/>
              <a:gdLst/>
              <a:ahLst/>
              <a:cxnLst/>
              <a:rect l="l" t="t" r="r" b="b"/>
              <a:pathLst>
                <a:path w="198120" h="297814">
                  <a:moveTo>
                    <a:pt x="197967" y="0"/>
                  </a:moveTo>
                  <a:lnTo>
                    <a:pt x="0" y="0"/>
                  </a:lnTo>
                  <a:lnTo>
                    <a:pt x="0" y="297560"/>
                  </a:lnTo>
                  <a:lnTo>
                    <a:pt x="197967" y="297560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936159" y="3954869"/>
              <a:ext cx="198120" cy="297815"/>
            </a:xfrm>
            <a:custGeom>
              <a:avLst/>
              <a:gdLst/>
              <a:ahLst/>
              <a:cxnLst/>
              <a:rect l="l" t="t" r="r" b="b"/>
              <a:pathLst>
                <a:path w="198120" h="297814">
                  <a:moveTo>
                    <a:pt x="0" y="297560"/>
                  </a:moveTo>
                  <a:lnTo>
                    <a:pt x="0" y="0"/>
                  </a:lnTo>
                  <a:lnTo>
                    <a:pt x="197967" y="0"/>
                  </a:lnTo>
                  <a:lnTo>
                    <a:pt x="197967" y="297560"/>
                  </a:lnTo>
                </a:path>
              </a:pathLst>
            </a:custGeom>
            <a:ln w="634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569648" y="3967683"/>
              <a:ext cx="198120" cy="285115"/>
            </a:xfrm>
            <a:custGeom>
              <a:avLst/>
              <a:gdLst/>
              <a:ahLst/>
              <a:cxnLst/>
              <a:rect l="l" t="t" r="r" b="b"/>
              <a:pathLst>
                <a:path w="198120" h="285114">
                  <a:moveTo>
                    <a:pt x="197967" y="0"/>
                  </a:moveTo>
                  <a:lnTo>
                    <a:pt x="0" y="0"/>
                  </a:lnTo>
                  <a:lnTo>
                    <a:pt x="0" y="284746"/>
                  </a:lnTo>
                  <a:lnTo>
                    <a:pt x="197967" y="284746"/>
                  </a:lnTo>
                  <a:lnTo>
                    <a:pt x="197967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5569648" y="3967683"/>
              <a:ext cx="198120" cy="285115"/>
            </a:xfrm>
            <a:custGeom>
              <a:avLst/>
              <a:gdLst/>
              <a:ahLst/>
              <a:cxnLst/>
              <a:rect l="l" t="t" r="r" b="b"/>
              <a:pathLst>
                <a:path w="198120" h="285114">
                  <a:moveTo>
                    <a:pt x="0" y="284746"/>
                  </a:moveTo>
                  <a:lnTo>
                    <a:pt x="0" y="0"/>
                  </a:lnTo>
                  <a:lnTo>
                    <a:pt x="197967" y="0"/>
                  </a:lnTo>
                  <a:lnTo>
                    <a:pt x="197967" y="284746"/>
                  </a:lnTo>
                </a:path>
              </a:pathLst>
            </a:custGeom>
            <a:ln w="634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332644" y="4261955"/>
              <a:ext cx="2534285" cy="0"/>
            </a:xfrm>
            <a:custGeom>
              <a:avLst/>
              <a:gdLst/>
              <a:ahLst/>
              <a:cxnLst/>
              <a:rect l="l" t="t" r="r" b="b"/>
              <a:pathLst>
                <a:path w="2534285" h="0">
                  <a:moveTo>
                    <a:pt x="0" y="0"/>
                  </a:moveTo>
                  <a:lnTo>
                    <a:pt x="2533954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327882" y="4257205"/>
              <a:ext cx="2543810" cy="9525"/>
            </a:xfrm>
            <a:custGeom>
              <a:avLst/>
              <a:gdLst/>
              <a:ahLst/>
              <a:cxnLst/>
              <a:rect l="l" t="t" r="r" b="b"/>
              <a:pathLst>
                <a:path w="2543810" h="9525">
                  <a:moveTo>
                    <a:pt x="9512" y="4749"/>
                  </a:moveTo>
                  <a:lnTo>
                    <a:pt x="8128" y="1384"/>
                  </a:lnTo>
                  <a:lnTo>
                    <a:pt x="4762" y="0"/>
                  </a:lnTo>
                  <a:lnTo>
                    <a:pt x="1384" y="1384"/>
                  </a:lnTo>
                  <a:lnTo>
                    <a:pt x="0" y="4749"/>
                  </a:lnTo>
                  <a:lnTo>
                    <a:pt x="1384" y="8128"/>
                  </a:lnTo>
                  <a:lnTo>
                    <a:pt x="4762" y="9512"/>
                  </a:lnTo>
                  <a:lnTo>
                    <a:pt x="8128" y="8128"/>
                  </a:lnTo>
                  <a:lnTo>
                    <a:pt x="9512" y="4749"/>
                  </a:lnTo>
                  <a:close/>
                </a:path>
                <a:path w="2543810" h="9525">
                  <a:moveTo>
                    <a:pt x="643001" y="4749"/>
                  </a:moveTo>
                  <a:lnTo>
                    <a:pt x="641616" y="1384"/>
                  </a:lnTo>
                  <a:lnTo>
                    <a:pt x="638238" y="0"/>
                  </a:lnTo>
                  <a:lnTo>
                    <a:pt x="634873" y="1384"/>
                  </a:lnTo>
                  <a:lnTo>
                    <a:pt x="633476" y="4749"/>
                  </a:lnTo>
                  <a:lnTo>
                    <a:pt x="634873" y="8128"/>
                  </a:lnTo>
                  <a:lnTo>
                    <a:pt x="638238" y="9512"/>
                  </a:lnTo>
                  <a:lnTo>
                    <a:pt x="641616" y="8128"/>
                  </a:lnTo>
                  <a:lnTo>
                    <a:pt x="643001" y="4749"/>
                  </a:lnTo>
                  <a:close/>
                </a:path>
                <a:path w="2543810" h="9525">
                  <a:moveTo>
                    <a:pt x="1276489" y="4749"/>
                  </a:moveTo>
                  <a:lnTo>
                    <a:pt x="1275105" y="1384"/>
                  </a:lnTo>
                  <a:lnTo>
                    <a:pt x="1271739" y="0"/>
                  </a:lnTo>
                  <a:lnTo>
                    <a:pt x="1268361" y="1384"/>
                  </a:lnTo>
                  <a:lnTo>
                    <a:pt x="1266977" y="4749"/>
                  </a:lnTo>
                  <a:lnTo>
                    <a:pt x="1268361" y="8128"/>
                  </a:lnTo>
                  <a:lnTo>
                    <a:pt x="1271739" y="9512"/>
                  </a:lnTo>
                  <a:lnTo>
                    <a:pt x="1275105" y="8128"/>
                  </a:lnTo>
                  <a:lnTo>
                    <a:pt x="1276489" y="4749"/>
                  </a:lnTo>
                  <a:close/>
                </a:path>
                <a:path w="2543810" h="9525">
                  <a:moveTo>
                    <a:pt x="1909978" y="4749"/>
                  </a:moveTo>
                  <a:lnTo>
                    <a:pt x="1908594" y="1384"/>
                  </a:lnTo>
                  <a:lnTo>
                    <a:pt x="1905228" y="0"/>
                  </a:lnTo>
                  <a:lnTo>
                    <a:pt x="1901850" y="1384"/>
                  </a:lnTo>
                  <a:lnTo>
                    <a:pt x="1900466" y="4749"/>
                  </a:lnTo>
                  <a:lnTo>
                    <a:pt x="1901850" y="8128"/>
                  </a:lnTo>
                  <a:lnTo>
                    <a:pt x="1905228" y="9512"/>
                  </a:lnTo>
                  <a:lnTo>
                    <a:pt x="1908594" y="8128"/>
                  </a:lnTo>
                  <a:lnTo>
                    <a:pt x="1909978" y="4749"/>
                  </a:lnTo>
                  <a:close/>
                </a:path>
                <a:path w="2543810" h="9525">
                  <a:moveTo>
                    <a:pt x="2543467" y="4749"/>
                  </a:moveTo>
                  <a:lnTo>
                    <a:pt x="2542082" y="1384"/>
                  </a:lnTo>
                  <a:lnTo>
                    <a:pt x="2538717" y="0"/>
                  </a:lnTo>
                  <a:lnTo>
                    <a:pt x="2535339" y="1384"/>
                  </a:lnTo>
                  <a:lnTo>
                    <a:pt x="2533954" y="4749"/>
                  </a:lnTo>
                  <a:lnTo>
                    <a:pt x="2535339" y="8128"/>
                  </a:lnTo>
                  <a:lnTo>
                    <a:pt x="2538717" y="9512"/>
                  </a:lnTo>
                  <a:lnTo>
                    <a:pt x="2542082" y="8128"/>
                  </a:lnTo>
                  <a:lnTo>
                    <a:pt x="2543467" y="474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8" name="object 108" descr=""/>
          <p:cNvGraphicFramePr>
            <a:graphicFrameLocks noGrp="1"/>
          </p:cNvGraphicFramePr>
          <p:nvPr/>
        </p:nvGraphicFramePr>
        <p:xfrm>
          <a:off x="185115" y="676578"/>
          <a:ext cx="8941435" cy="391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0845"/>
                <a:gridCol w="2950845"/>
                <a:gridCol w="2950844"/>
              </a:tblGrid>
              <a:tr h="19589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Revenues</a:t>
                      </a:r>
                      <a:r>
                        <a:rPr dirty="0" sz="9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₹</a:t>
                      </a:r>
                      <a:r>
                        <a:rPr dirty="0" sz="9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KCr.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900" b="1" i="1">
                          <a:latin typeface="Calibri"/>
                          <a:cs typeface="Calibri"/>
                        </a:rPr>
                        <a:t>Consistent</a:t>
                      </a:r>
                      <a:r>
                        <a:rPr dirty="0" sz="9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increase</a:t>
                      </a:r>
                      <a:r>
                        <a:rPr dirty="0" sz="900" spc="-3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900" spc="-3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 i="1">
                          <a:latin typeface="Calibri"/>
                          <a:cs typeface="Calibri"/>
                        </a:rPr>
                        <a:t>scale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  <a:spcBef>
                          <a:spcPts val="650"/>
                        </a:spcBef>
                        <a:tabLst>
                          <a:tab pos="1066165" algn="l"/>
                          <a:tab pos="1744980" algn="l"/>
                          <a:tab pos="2409825" algn="l"/>
                        </a:tabLst>
                      </a:pPr>
                      <a:r>
                        <a:rPr dirty="0" baseline="-50505" sz="1650" spc="-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66</a:t>
                      </a:r>
                      <a:r>
                        <a:rPr dirty="0" baseline="-50505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0101" sz="1650" spc="-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baseline="-10101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30303" sz="1650" spc="-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baseline="-30303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992505" algn="l"/>
                          <a:tab pos="1671320" algn="l"/>
                          <a:tab pos="2350135" algn="l"/>
                        </a:tabLst>
                      </a:pP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40"/>
                        </a:lnSpc>
                        <a:spcBef>
                          <a:spcPts val="565"/>
                        </a:spcBef>
                        <a:tabLst>
                          <a:tab pos="2106295" algn="l"/>
                        </a:tabLst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EBITDA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₹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KCr.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 b="1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5555" sz="1500">
                          <a:latin typeface="Calibri"/>
                          <a:cs typeface="Calibri"/>
                        </a:rPr>
                        <a:t>EBITDA</a:t>
                      </a:r>
                      <a:r>
                        <a:rPr dirty="0" baseline="5555" sz="1500" spc="-37">
                          <a:latin typeface="Calibri"/>
                          <a:cs typeface="Calibri"/>
                        </a:rPr>
                        <a:t> KCr</a:t>
                      </a:r>
                      <a:endParaRPr baseline="5555" sz="15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ts val="1140"/>
                        </a:lnSpc>
                        <a:tabLst>
                          <a:tab pos="2106295" algn="l"/>
                        </a:tabLst>
                      </a:pPr>
                      <a:r>
                        <a:rPr dirty="0" sz="900" b="1" i="1">
                          <a:latin typeface="Calibri"/>
                          <a:cs typeface="Calibri"/>
                        </a:rPr>
                        <a:t>Sharp</a:t>
                      </a:r>
                      <a:r>
                        <a:rPr dirty="0" sz="9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dirty="0" sz="9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9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 i="1">
                          <a:latin typeface="Calibri"/>
                          <a:cs typeface="Calibri"/>
                        </a:rPr>
                        <a:t>margins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3888" sz="1500">
                          <a:latin typeface="Calibri"/>
                          <a:cs typeface="Calibri"/>
                        </a:rPr>
                        <a:t>EBITDA</a:t>
                      </a:r>
                      <a:r>
                        <a:rPr dirty="0" baseline="-13888" sz="1500" spc="-3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3888" sz="1500" spc="-75">
                          <a:latin typeface="Calibri"/>
                          <a:cs typeface="Calibri"/>
                        </a:rPr>
                        <a:t>%</a:t>
                      </a:r>
                      <a:endParaRPr baseline="-13888" sz="1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ts val="335"/>
                        </a:lnSpc>
                        <a:tabLst>
                          <a:tab pos="2771140" algn="l"/>
                        </a:tabLst>
                      </a:pPr>
                      <a:r>
                        <a:rPr dirty="0" baseline="27777" sz="150" spc="-3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12.0</a:t>
                      </a:r>
                      <a:r>
                        <a:rPr dirty="0" baseline="27777" sz="15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300" spc="-1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16.0%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algn="r" marR="76835">
                        <a:lnSpc>
                          <a:spcPts val="1235"/>
                        </a:lnSpc>
                        <a:tabLst>
                          <a:tab pos="636905" algn="l"/>
                          <a:tab pos="1160145" algn="l"/>
                        </a:tabLst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12.0%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12626" sz="16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13.2%</a:t>
                      </a:r>
                      <a:r>
                        <a:rPr dirty="0" baseline="12626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9259" sz="450" spc="-1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14.0%</a:t>
                      </a:r>
                      <a:endParaRPr baseline="9259" sz="45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ts val="100"/>
                        </a:lnSpc>
                      </a:pP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10.0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algn="r" marR="76835">
                        <a:lnSpc>
                          <a:spcPts val="1055"/>
                        </a:lnSpc>
                        <a:tabLst>
                          <a:tab pos="1341120" algn="l"/>
                          <a:tab pos="1797685" algn="l"/>
                        </a:tabLst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11.0%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7676" sz="1650" spc="-3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10.2</a:t>
                      </a:r>
                      <a:r>
                        <a:rPr dirty="0" baseline="-17676" sz="165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9259" sz="450" spc="-1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12.0%</a:t>
                      </a:r>
                      <a:endParaRPr baseline="9259" sz="450">
                        <a:latin typeface="Calibri"/>
                        <a:cs typeface="Calibri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8.0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r" marR="76835">
                        <a:lnSpc>
                          <a:spcPts val="1160"/>
                        </a:lnSpc>
                        <a:spcBef>
                          <a:spcPts val="5"/>
                        </a:spcBef>
                        <a:tabLst>
                          <a:tab pos="705485" algn="l"/>
                          <a:tab pos="1343025" algn="l"/>
                          <a:tab pos="2404110" algn="l"/>
                        </a:tabLst>
                      </a:pPr>
                      <a:r>
                        <a:rPr dirty="0" baseline="20202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7.8%</a:t>
                      </a:r>
                      <a:r>
                        <a:rPr dirty="0" baseline="20202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5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8.1</a:t>
                      </a:r>
                      <a:r>
                        <a:rPr dirty="0" sz="110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5050" sz="1650" spc="-37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8.4</a:t>
                      </a:r>
                      <a:r>
                        <a:rPr dirty="0" baseline="5050" sz="165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157407" sz="450" spc="-1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10.0%</a:t>
                      </a:r>
                      <a:endParaRPr baseline="157407" sz="450">
                        <a:latin typeface="Calibri"/>
                        <a:cs typeface="Calibri"/>
                      </a:endParaRPr>
                    </a:p>
                    <a:p>
                      <a:pPr marL="2771140">
                        <a:lnSpc>
                          <a:spcPts val="200"/>
                        </a:lnSpc>
                      </a:pPr>
                      <a:r>
                        <a:rPr dirty="0" sz="3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8.0%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2771140">
                        <a:lnSpc>
                          <a:spcPts val="80"/>
                        </a:lnSpc>
                        <a:spcBef>
                          <a:spcPts val="5"/>
                        </a:spcBef>
                      </a:pPr>
                      <a:r>
                        <a:rPr dirty="0" sz="3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6.0%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155575">
                        <a:lnSpc>
                          <a:spcPts val="800"/>
                        </a:lnSpc>
                        <a:tabLst>
                          <a:tab pos="434975" algn="l"/>
                        </a:tabLst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4.0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7777" sz="1650" spc="-37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5.1</a:t>
                      </a:r>
                      <a:endParaRPr baseline="-27777" sz="1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algn="r" marR="96520">
                        <a:lnSpc>
                          <a:spcPct val="100000"/>
                        </a:lnSpc>
                      </a:pPr>
                      <a:r>
                        <a:rPr dirty="0" sz="3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4.0%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algn="r" marR="965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3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2.0%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r" marR="96520">
                        <a:lnSpc>
                          <a:spcPct val="100000"/>
                        </a:lnSpc>
                        <a:tabLst>
                          <a:tab pos="2602865" algn="l"/>
                        </a:tabLst>
                      </a:pPr>
                      <a:r>
                        <a:rPr dirty="0" baseline="27777" sz="150" spc="-37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baseline="27777" sz="15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3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0.0%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tabLst>
                          <a:tab pos="1016000" algn="l"/>
                          <a:tab pos="1653539" algn="l"/>
                          <a:tab pos="2291080" algn="l"/>
                        </a:tabLst>
                      </a:pP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175"/>
                        </a:lnSpc>
                        <a:spcBef>
                          <a:spcPts val="130"/>
                        </a:spcBef>
                        <a:tabLst>
                          <a:tab pos="2356485" algn="l"/>
                        </a:tabLst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PBT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(bei)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₹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KCr.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EBIT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 b="1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9444" sz="1500">
                          <a:latin typeface="Calibri"/>
                          <a:cs typeface="Calibri"/>
                        </a:rPr>
                        <a:t>PBT</a:t>
                      </a:r>
                      <a:r>
                        <a:rPr dirty="0" baseline="-19444" sz="1500" spc="-4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9444" sz="1500" spc="-15">
                          <a:latin typeface="Calibri"/>
                          <a:cs typeface="Calibri"/>
                        </a:rPr>
                        <a:t>(bei)</a:t>
                      </a:r>
                      <a:endParaRPr baseline="-19444" sz="1500">
                        <a:latin typeface="Calibri"/>
                        <a:cs typeface="Calibri"/>
                      </a:endParaRPr>
                    </a:p>
                    <a:p>
                      <a:pPr marL="111125">
                        <a:lnSpc>
                          <a:spcPts val="750"/>
                        </a:lnSpc>
                      </a:pPr>
                      <a:r>
                        <a:rPr dirty="0" sz="750" spc="-10" b="1" i="1">
                          <a:latin typeface="Calibri"/>
                          <a:cs typeface="Calibri"/>
                        </a:rPr>
                        <a:t>Robust</a:t>
                      </a:r>
                      <a:r>
                        <a:rPr dirty="0" sz="750" spc="-2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 i="1">
                          <a:latin typeface="Calibri"/>
                          <a:cs typeface="Calibri"/>
                        </a:rPr>
                        <a:t>PBT</a:t>
                      </a:r>
                      <a:r>
                        <a:rPr dirty="0" sz="75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 i="1">
                          <a:latin typeface="Calibri"/>
                          <a:cs typeface="Calibri"/>
                        </a:rPr>
                        <a:t>(bei)</a:t>
                      </a:r>
                      <a:r>
                        <a:rPr dirty="0" sz="75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750" spc="-20" b="1" i="1">
                          <a:latin typeface="Calibri"/>
                          <a:cs typeface="Calibri"/>
                        </a:rPr>
                        <a:t> FY26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11125">
                        <a:lnSpc>
                          <a:spcPts val="1075"/>
                        </a:lnSpc>
                        <a:tabLst>
                          <a:tab pos="2356485" algn="l"/>
                        </a:tabLst>
                      </a:pPr>
                      <a:r>
                        <a:rPr dirty="0" sz="750" b="1" i="1">
                          <a:latin typeface="Calibri"/>
                          <a:cs typeface="Calibri"/>
                        </a:rPr>
                        <a:t>EBIT%</a:t>
                      </a:r>
                      <a:r>
                        <a:rPr dirty="0" sz="75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 i="1">
                          <a:latin typeface="Calibri"/>
                          <a:cs typeface="Calibri"/>
                        </a:rPr>
                        <a:t>turns</a:t>
                      </a:r>
                      <a:r>
                        <a:rPr dirty="0" sz="75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 i="1">
                          <a:latin typeface="Calibri"/>
                          <a:cs typeface="Calibri"/>
                        </a:rPr>
                        <a:t>double digit</a:t>
                      </a:r>
                      <a:r>
                        <a:rPr dirty="0" sz="75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750" spc="-1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 b="1" i="1">
                          <a:latin typeface="Calibri"/>
                          <a:cs typeface="Calibri"/>
                        </a:rPr>
                        <a:t>FY26</a:t>
                      </a:r>
                      <a:r>
                        <a:rPr dirty="0" sz="750" b="1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13888" sz="1500">
                          <a:latin typeface="Calibri"/>
                          <a:cs typeface="Calibri"/>
                        </a:rPr>
                        <a:t>EBIT</a:t>
                      </a:r>
                      <a:r>
                        <a:rPr dirty="0" baseline="13888" sz="1500" spc="-5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13888" sz="1500" spc="-75">
                          <a:latin typeface="Calibri"/>
                          <a:cs typeface="Calibri"/>
                        </a:rPr>
                        <a:t>%</a:t>
                      </a:r>
                      <a:endParaRPr baseline="13888" sz="15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2776855" algn="l"/>
                        </a:tabLst>
                      </a:pP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15.0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1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16.0%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776855" algn="l"/>
                        </a:tabLst>
                      </a:pP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13.0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1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14.0%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ts val="1285"/>
                        </a:lnSpc>
                        <a:tabLst>
                          <a:tab pos="2278380" algn="l"/>
                          <a:tab pos="2776855" algn="l"/>
                        </a:tabLst>
                      </a:pP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11.0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5050" sz="16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11.0%</a:t>
                      </a:r>
                      <a:r>
                        <a:rPr dirty="0" baseline="-505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1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12.0%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marL="148590">
                        <a:lnSpc>
                          <a:spcPts val="1275"/>
                        </a:lnSpc>
                        <a:tabLst>
                          <a:tab pos="1005205" algn="l"/>
                          <a:tab pos="1649730" algn="l"/>
                          <a:tab pos="2776855" algn="l"/>
                        </a:tabLst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9.0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7777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8.3%</a:t>
                      </a:r>
                      <a:r>
                        <a:rPr dirty="0" baseline="-27777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525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9.2%</a:t>
                      </a:r>
                      <a:r>
                        <a:rPr dirty="0" baseline="2525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1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10.0%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marL="148590">
                        <a:lnSpc>
                          <a:spcPts val="1220"/>
                        </a:lnSpc>
                        <a:tabLst>
                          <a:tab pos="2369185" algn="l"/>
                          <a:tab pos="2776855" algn="l"/>
                        </a:tabLst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7.0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5873" sz="1575" spc="-37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8.7</a:t>
                      </a:r>
                      <a:r>
                        <a:rPr dirty="0" baseline="-15873" sz="157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8.0%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marL="148590">
                        <a:lnSpc>
                          <a:spcPts val="1019"/>
                        </a:lnSpc>
                        <a:tabLst>
                          <a:tab pos="345440" algn="l"/>
                          <a:tab pos="2776855" algn="l"/>
                        </a:tabLst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525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5.1%</a:t>
                      </a:r>
                      <a:r>
                        <a:rPr dirty="0" baseline="2525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6.0%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marL="1080135">
                        <a:lnSpc>
                          <a:spcPts val="990"/>
                        </a:lnSpc>
                        <a:tabLst>
                          <a:tab pos="1724660" algn="l"/>
                        </a:tabLst>
                      </a:pPr>
                      <a:r>
                        <a:rPr dirty="0" baseline="-18518" sz="1575" spc="-37">
                          <a:latin typeface="Calibri"/>
                          <a:cs typeface="Calibri"/>
                        </a:rPr>
                        <a:t>5.0</a:t>
                      </a:r>
                      <a:r>
                        <a:rPr dirty="0" baseline="-18518" sz="157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6.0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2776855" algn="l"/>
                        </a:tabLst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4.0%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tabLst>
                          <a:tab pos="2776855" algn="l"/>
                        </a:tabLst>
                      </a:pPr>
                      <a:r>
                        <a:rPr dirty="0" sz="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1.0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2.0%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marL="428625">
                        <a:lnSpc>
                          <a:spcPts val="1019"/>
                        </a:lnSpc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1.5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2776855" algn="l"/>
                        </a:tabLst>
                      </a:pPr>
                      <a:r>
                        <a:rPr dirty="0" sz="100" spc="-1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(1.0)</a:t>
                      </a:r>
                      <a:r>
                        <a:rPr dirty="0" sz="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" spc="-2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0.0%</a:t>
                      </a:r>
                      <a:endParaRPr sz="100">
                        <a:latin typeface="Calibri"/>
                        <a:cs typeface="Calibri"/>
                      </a:endParaRPr>
                    </a:p>
                    <a:p>
                      <a:pPr marL="375285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1019810" algn="l"/>
                          <a:tab pos="1664335" algn="l"/>
                          <a:tab pos="2308860" algn="l"/>
                        </a:tabLst>
                      </a:pP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58975">
                <a:tc>
                  <a:txBody>
                    <a:bodyPr/>
                    <a:lstStyle/>
                    <a:p>
                      <a:pPr marL="100330">
                        <a:lnSpc>
                          <a:spcPts val="1170"/>
                        </a:lnSpc>
                        <a:spcBef>
                          <a:spcPts val="135"/>
                        </a:spcBef>
                        <a:tabLst>
                          <a:tab pos="2108835" algn="l"/>
                        </a:tabLst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Non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Cyclical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Revenue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3809" sz="1575">
                          <a:latin typeface="Calibri"/>
                          <a:cs typeface="Calibri"/>
                        </a:rPr>
                        <a:t>Non</a:t>
                      </a:r>
                      <a:r>
                        <a:rPr dirty="0" baseline="-23809" sz="1575" spc="-15">
                          <a:latin typeface="Calibri"/>
                          <a:cs typeface="Calibri"/>
                        </a:rPr>
                        <a:t> Cyclical</a:t>
                      </a:r>
                      <a:endParaRPr baseline="-23809" sz="1575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ts val="1155"/>
                        </a:lnSpc>
                        <a:tabLst>
                          <a:tab pos="2108835" algn="l"/>
                        </a:tabLst>
                      </a:pPr>
                      <a:r>
                        <a:rPr dirty="0" sz="900" spc="-10" b="1" i="1">
                          <a:latin typeface="Calibri"/>
                          <a:cs typeface="Calibri"/>
                        </a:rPr>
                        <a:t>Non-cyclical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CAGR</a:t>
                      </a:r>
                      <a:r>
                        <a:rPr dirty="0" sz="9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2.7x</a:t>
                      </a:r>
                      <a:r>
                        <a:rPr dirty="0" sz="900" spc="-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 i="1">
                          <a:latin typeface="Calibri"/>
                          <a:cs typeface="Calibri"/>
                        </a:rPr>
                        <a:t>cyclical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34391" sz="1575" spc="-15">
                          <a:latin typeface="Calibri"/>
                          <a:cs typeface="Calibri"/>
                        </a:rPr>
                        <a:t>Growth</a:t>
                      </a:r>
                      <a:endParaRPr baseline="-34391" sz="1575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ts val="1065"/>
                        </a:lnSpc>
                      </a:pPr>
                      <a:r>
                        <a:rPr dirty="0" sz="900" b="1" i="1">
                          <a:latin typeface="Calibri"/>
                          <a:cs typeface="Calibri"/>
                        </a:rPr>
                        <a:t>business </a:t>
                      </a:r>
                      <a:r>
                        <a:rPr dirty="0" sz="900" spc="-20" b="1" i="1">
                          <a:latin typeface="Calibri"/>
                          <a:cs typeface="Calibri"/>
                        </a:rPr>
                        <a:t>CAGR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4420">
                        <a:lnSpc>
                          <a:spcPts val="11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72440">
                        <a:lnSpc>
                          <a:spcPts val="106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11%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91285">
                        <a:lnSpc>
                          <a:spcPts val="1260"/>
                        </a:lnSpc>
                        <a:tabLst>
                          <a:tab pos="2381250" algn="l"/>
                        </a:tabLst>
                      </a:pPr>
                      <a:r>
                        <a:rPr dirty="0" baseline="-10101" sz="1650" spc="-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13%</a:t>
                      </a:r>
                      <a:r>
                        <a:rPr dirty="0" baseline="-10101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11%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9%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ts val="660"/>
                        </a:lnSpc>
                        <a:tabLst>
                          <a:tab pos="1384300" algn="l"/>
                          <a:tab pos="2142490" algn="l"/>
                        </a:tabLst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30303" sz="16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baseline="30303" sz="1650" spc="-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7%</a:t>
                      </a:r>
                      <a:r>
                        <a:rPr dirty="0" baseline="30303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FY26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R="73660">
                        <a:lnSpc>
                          <a:spcPts val="270"/>
                        </a:lnSpc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300"/>
                        </a:lnSpc>
                        <a:spcBef>
                          <a:spcPts val="655"/>
                        </a:spcBef>
                        <a:tabLst>
                          <a:tab pos="2270125" algn="l"/>
                        </a:tabLst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FCF &amp;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Investments</a:t>
                      </a:r>
                      <a:r>
                        <a:rPr dirty="0" sz="9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Spends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 ₹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KCr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2727" sz="1650" spc="-37">
                          <a:latin typeface="Calibri"/>
                          <a:cs typeface="Calibri"/>
                        </a:rPr>
                        <a:t>FCF</a:t>
                      </a:r>
                      <a:endParaRPr baseline="-22727" sz="165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ts val="1060"/>
                        </a:lnSpc>
                      </a:pPr>
                      <a:r>
                        <a:rPr dirty="0" sz="900" b="1" i="1">
                          <a:latin typeface="Calibri"/>
                          <a:cs typeface="Calibri"/>
                        </a:rPr>
                        <a:t>FCF</a:t>
                      </a:r>
                      <a:r>
                        <a:rPr dirty="0" sz="9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generation</a:t>
                      </a:r>
                      <a:r>
                        <a:rPr dirty="0" sz="9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~</a:t>
                      </a:r>
                      <a:r>
                        <a:rPr dirty="0" sz="900" spc="-2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 i="1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 marL="16541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387350">
                        <a:lnSpc>
                          <a:spcPts val="1080"/>
                        </a:lnSpc>
                        <a:spcBef>
                          <a:spcPts val="490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7.0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R="871219">
                        <a:lnSpc>
                          <a:spcPts val="108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1184910" algn="l"/>
                          <a:tab pos="1818005" algn="l"/>
                          <a:tab pos="2451735" algn="l"/>
                        </a:tabLst>
                      </a:pPr>
                      <a:r>
                        <a:rPr dirty="0" baseline="-25252" sz="1650" spc="-37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2.3</a:t>
                      </a:r>
                      <a:r>
                        <a:rPr dirty="0" baseline="-25252" sz="165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525" sz="1650" spc="-37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baseline="2525" sz="165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5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2.9</a:t>
                      </a:r>
                      <a:r>
                        <a:rPr dirty="0" sz="1100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5050" sz="1650" spc="-37">
                          <a:solidFill>
                            <a:srgbClr val="04355B"/>
                          </a:solidFill>
                          <a:latin typeface="Calibri"/>
                          <a:cs typeface="Calibri"/>
                        </a:rPr>
                        <a:t>2.8</a:t>
                      </a:r>
                      <a:endParaRPr baseline="-5050" sz="1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9570">
                        <a:lnSpc>
                          <a:spcPct val="100000"/>
                        </a:lnSpc>
                        <a:tabLst>
                          <a:tab pos="1003300" algn="l"/>
                          <a:tab pos="1637030" algn="l"/>
                          <a:tab pos="2270125" algn="l"/>
                        </a:tabLst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Auto</a:t>
                      </a:r>
                      <a:r>
                        <a:rPr dirty="0" sz="9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ROCE</a:t>
                      </a:r>
                      <a:r>
                        <a:rPr dirty="0" sz="9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 b="1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900" b="1" i="1">
                          <a:latin typeface="Calibri"/>
                          <a:cs typeface="Calibri"/>
                        </a:rPr>
                        <a:t>Industry</a:t>
                      </a:r>
                      <a:r>
                        <a:rPr dirty="0" sz="900" spc="-3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 i="1">
                          <a:latin typeface="Calibri"/>
                          <a:cs typeface="Calibri"/>
                        </a:rPr>
                        <a:t>Leading</a:t>
                      </a:r>
                      <a:r>
                        <a:rPr dirty="0" sz="900" spc="-3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 i="1">
                          <a:latin typeface="Calibri"/>
                          <a:cs typeface="Calibri"/>
                        </a:rPr>
                        <a:t>ROCE's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 marL="2047239">
                        <a:lnSpc>
                          <a:spcPts val="1105"/>
                        </a:lnSpc>
                        <a:spcBef>
                          <a:spcPts val="380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 marL="722630">
                        <a:lnSpc>
                          <a:spcPts val="1105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tabLst>
                          <a:tab pos="1083945" algn="l"/>
                        </a:tabLst>
                      </a:pPr>
                      <a:r>
                        <a:rPr dirty="0" baseline="-30303" sz="165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baseline="-30303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1945">
                        <a:lnSpc>
                          <a:spcPct val="100000"/>
                        </a:lnSpc>
                        <a:tabLst>
                          <a:tab pos="1003935" algn="l"/>
                          <a:tab pos="1685925" algn="l"/>
                          <a:tab pos="2367915" algn="l"/>
                        </a:tabLst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9" name="object 109" descr=""/>
          <p:cNvGrpSpPr/>
          <p:nvPr/>
        </p:nvGrpSpPr>
        <p:grpSpPr>
          <a:xfrm>
            <a:off x="5274945" y="2832580"/>
            <a:ext cx="85725" cy="85725"/>
            <a:chOff x="5274945" y="2832580"/>
            <a:chExt cx="85725" cy="85725"/>
          </a:xfrm>
        </p:grpSpPr>
        <p:sp>
          <p:nvSpPr>
            <p:cNvPr id="110" name="object 110" descr=""/>
            <p:cNvSpPr/>
            <p:nvPr/>
          </p:nvSpPr>
          <p:spPr>
            <a:xfrm>
              <a:off x="5278119" y="2835755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199" y="0"/>
                  </a:moveTo>
                  <a:lnTo>
                    <a:pt x="0" y="0"/>
                  </a:lnTo>
                  <a:lnTo>
                    <a:pt x="0" y="79197"/>
                  </a:lnTo>
                  <a:lnTo>
                    <a:pt x="79199" y="79197"/>
                  </a:lnTo>
                  <a:lnTo>
                    <a:pt x="7919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278119" y="2835755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199" y="0"/>
                  </a:lnTo>
                  <a:lnTo>
                    <a:pt x="79199" y="79197"/>
                  </a:lnTo>
                  <a:lnTo>
                    <a:pt x="0" y="79197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0435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 descr=""/>
          <p:cNvSpPr txBox="1"/>
          <p:nvPr/>
        </p:nvSpPr>
        <p:spPr>
          <a:xfrm>
            <a:off x="8847539" y="4846675"/>
            <a:ext cx="74295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0">
                <a:solidFill>
                  <a:srgbClr val="F1F1F1"/>
                </a:solidFill>
                <a:latin typeface="Calibri"/>
                <a:cs typeface="Calibri"/>
              </a:rPr>
              <a:t>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5900559" y="1254401"/>
            <a:ext cx="151765" cy="1012190"/>
          </a:xfrm>
          <a:custGeom>
            <a:avLst/>
            <a:gdLst/>
            <a:ahLst/>
            <a:cxnLst/>
            <a:rect l="l" t="t" r="r" b="b"/>
            <a:pathLst>
              <a:path w="151764" h="1012189">
                <a:moveTo>
                  <a:pt x="151386" y="0"/>
                </a:moveTo>
                <a:lnTo>
                  <a:pt x="0" y="0"/>
                </a:lnTo>
                <a:lnTo>
                  <a:pt x="0" y="1011796"/>
                </a:lnTo>
                <a:lnTo>
                  <a:pt x="151386" y="1011796"/>
                </a:lnTo>
                <a:lnTo>
                  <a:pt x="151386" y="0"/>
                </a:lnTo>
                <a:close/>
              </a:path>
            </a:pathLst>
          </a:custGeom>
          <a:solidFill>
            <a:srgbClr val="090E1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20933" y="1380490"/>
          <a:ext cx="4744720" cy="295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170"/>
                <a:gridCol w="1016634"/>
                <a:gridCol w="954404"/>
                <a:gridCol w="941704"/>
              </a:tblGrid>
              <a:tr h="260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65087"/>
                      </a:solidFill>
                      <a:prstDash val="solid"/>
                    </a:lnL>
                    <a:lnT w="12700">
                      <a:solidFill>
                        <a:srgbClr val="065087"/>
                      </a:solidFill>
                      <a:prstDash val="solid"/>
                    </a:lnT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820"/>
                        </a:lnSpc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FY26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65087"/>
                      </a:solidFill>
                      <a:prstDash val="solid"/>
                    </a:lnT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820"/>
                        </a:lnSpc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FY25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65087"/>
                      </a:solidFill>
                      <a:prstDash val="solid"/>
                    </a:lnT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82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Y-O-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65087"/>
                      </a:solidFill>
                      <a:prstDash val="solid"/>
                    </a:lnR>
                    <a:lnT w="12700">
                      <a:solidFill>
                        <a:srgbClr val="065087"/>
                      </a:solidFill>
                      <a:prstDash val="solid"/>
                    </a:lnT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marL="26670">
                        <a:lnSpc>
                          <a:spcPts val="1680"/>
                        </a:lnSpc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Wholesales</a:t>
                      </a:r>
                      <a:r>
                        <a:rPr dirty="0" sz="16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6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4002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428.1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376.8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6670">
                        <a:lnSpc>
                          <a:spcPts val="1825"/>
                        </a:lnSpc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Revenue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1825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77.4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825"/>
                        </a:lnSpc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69.4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1825"/>
                        </a:lnSpc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EBITDA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9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13.2%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12.0%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bps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EBIT(%)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9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11.0%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9.2%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bps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PBT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(bei)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8.7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6.0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Free</a:t>
                      </a:r>
                      <a:r>
                        <a:rPr dirty="0" sz="16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Cash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9.2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7.0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Cash/(Debt)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65087"/>
                      </a:solidFill>
                      <a:prstDash val="solid"/>
                    </a:lnL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7.5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1.6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65087"/>
                      </a:solidFill>
                      <a:prstDash val="solid"/>
                    </a:lnR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ROCE</a:t>
                      </a:r>
                      <a:r>
                        <a:rPr dirty="0" sz="16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65087"/>
                      </a:solidFill>
                      <a:prstDash val="solid"/>
                    </a:lnL>
                    <a:lnB w="12700">
                      <a:solidFill>
                        <a:srgbClr val="065087"/>
                      </a:solidFill>
                      <a:prstDash val="solid"/>
                    </a:lnB>
                    <a:solidFill>
                      <a:srgbClr val="0D0D0D">
                        <a:alpha val="4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228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72.3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2700">
                      <a:solidFill>
                        <a:srgbClr val="065087"/>
                      </a:solidFill>
                      <a:prstDash val="soli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61.3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2700">
                      <a:solidFill>
                        <a:srgbClr val="065087"/>
                      </a:solidFill>
                      <a:prstDash val="soli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1100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12700">
                      <a:solidFill>
                        <a:srgbClr val="065087"/>
                      </a:solidFill>
                      <a:prstDash val="solid"/>
                    </a:lnR>
                    <a:lnB w="12700">
                      <a:solidFill>
                        <a:srgbClr val="065087"/>
                      </a:solidFill>
                      <a:prstDash val="solid"/>
                    </a:lnB>
                    <a:solidFill>
                      <a:srgbClr val="0D0D0D">
                        <a:alpha val="4470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FY26</a:t>
            </a:r>
            <a:r>
              <a:rPr dirty="0" spc="-80"/>
              <a:t> </a:t>
            </a:r>
            <a:r>
              <a:rPr dirty="0" spc="-65"/>
              <a:t>improves</a:t>
            </a:r>
            <a:r>
              <a:rPr dirty="0" spc="-75"/>
              <a:t> </a:t>
            </a:r>
            <a:r>
              <a:rPr dirty="0" spc="-65"/>
              <a:t>further</a:t>
            </a:r>
            <a:r>
              <a:rPr dirty="0" spc="-75"/>
              <a:t> </a:t>
            </a:r>
            <a:r>
              <a:rPr dirty="0" spc="-55"/>
              <a:t>over</a:t>
            </a:r>
            <a:r>
              <a:rPr dirty="0" spc="-75"/>
              <a:t> </a:t>
            </a:r>
            <a:r>
              <a:rPr dirty="0" spc="-20"/>
              <a:t>FY25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60288" y="645529"/>
            <a:ext cx="5356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50" spc="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50" spc="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50" spc="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50" spc="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3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50" spc="2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70" b="1">
                <a:solidFill>
                  <a:srgbClr val="FFFFFF"/>
                </a:solidFill>
                <a:latin typeface="Calibri"/>
                <a:cs typeface="Calibri"/>
              </a:rPr>
              <a:t>|IndAS,</a:t>
            </a:r>
            <a:r>
              <a:rPr dirty="0" sz="105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0">
                <a:solidFill>
                  <a:srgbClr val="FFFFFF"/>
                </a:solidFill>
                <a:latin typeface="Calibri"/>
                <a:cs typeface="Calibri"/>
              </a:rPr>
              <a:t>₹K</a:t>
            </a:r>
            <a:r>
              <a:rPr dirty="0" sz="105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25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609132" y="117058"/>
            <a:ext cx="3366135" cy="3733165"/>
            <a:chOff x="5609132" y="117058"/>
            <a:chExt cx="3366135" cy="373316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9132" y="1676400"/>
              <a:ext cx="3310902" cy="217368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532393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37" y="149749"/>
            <a:ext cx="545782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Performance</a:t>
            </a:r>
            <a:r>
              <a:rPr dirty="0" spc="-80"/>
              <a:t> </a:t>
            </a:r>
            <a:r>
              <a:rPr dirty="0" spc="-55"/>
              <a:t>has</a:t>
            </a:r>
            <a:r>
              <a:rPr dirty="0" spc="-80"/>
              <a:t> </a:t>
            </a:r>
            <a:r>
              <a:rPr dirty="0" spc="-50"/>
              <a:t>been</a:t>
            </a:r>
            <a:r>
              <a:rPr dirty="0" spc="-80"/>
              <a:t> </a:t>
            </a:r>
            <a:r>
              <a:rPr dirty="0" spc="-65"/>
              <a:t>acknowledged</a:t>
            </a:r>
            <a:r>
              <a:rPr dirty="0" spc="-80"/>
              <a:t> </a:t>
            </a:r>
            <a:r>
              <a:rPr dirty="0" spc="-30"/>
              <a:t>by</a:t>
            </a:r>
            <a:r>
              <a:rPr dirty="0" spc="-80"/>
              <a:t> </a:t>
            </a:r>
            <a:r>
              <a:rPr dirty="0" spc="-60"/>
              <a:t>rating</a:t>
            </a:r>
            <a:r>
              <a:rPr dirty="0" spc="-80"/>
              <a:t> </a:t>
            </a:r>
            <a:r>
              <a:rPr dirty="0" spc="-10"/>
              <a:t>agencies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78579" y="1355255"/>
          <a:ext cx="4188460" cy="276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625"/>
              </a:tblGrid>
              <a:tr h="539750">
                <a:tc>
                  <a:txBody>
                    <a:bodyPr/>
                    <a:lstStyle/>
                    <a:p>
                      <a:pPr marL="302260" marR="372745" indent="103505">
                        <a:lnSpc>
                          <a:spcPct val="100000"/>
                        </a:lnSpc>
                        <a:spcBef>
                          <a:spcPts val="610"/>
                        </a:spcBef>
                        <a:tabLst>
                          <a:tab pos="1458595" algn="l"/>
                          <a:tab pos="3096260" algn="l"/>
                        </a:tabLst>
                      </a:pP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baseline="-32407" sz="1800" spc="-104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spc="-1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baseline="-32407" sz="1800" spc="-104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spc="-3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baseline="-32407" sz="1800" spc="-112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2407" sz="18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baseline="-32407" sz="18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		</a:t>
                      </a:r>
                      <a:r>
                        <a:rPr dirty="0" sz="1200" spc="-21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75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7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E89F1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solidFill>
                      <a:srgbClr val="121F40"/>
                    </a:solidFill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060" y="2642235"/>
            <a:ext cx="501230" cy="26884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00" y="3138614"/>
            <a:ext cx="683257" cy="3207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611" y="2066213"/>
            <a:ext cx="964051" cy="2537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688" y="3687864"/>
            <a:ext cx="918165" cy="28478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6181" y="1018679"/>
            <a:ext cx="574421" cy="359248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636767" y="1087322"/>
            <a:ext cx="3175635" cy="325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Commentary</a:t>
            </a:r>
            <a:r>
              <a:rPr dirty="0" sz="13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highlights</a:t>
            </a:r>
            <a:r>
              <a:rPr dirty="0" sz="13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3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rating</a:t>
            </a:r>
            <a:r>
              <a:rPr dirty="0" sz="13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35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buFont typeface="Arial"/>
              <a:buChar char="•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CV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endParaRPr sz="1200">
              <a:latin typeface="Calibri"/>
              <a:cs typeface="Calibri"/>
            </a:endParaRPr>
          </a:p>
          <a:p>
            <a:pPr lvl="1" marL="390525" marR="266065" indent="-189230">
              <a:lnSpc>
                <a:spcPct val="100000"/>
              </a:lnSpc>
              <a:spcBef>
                <a:spcPts val="450"/>
              </a:spcBef>
              <a:buChar char="-"/>
              <a:tabLst>
                <a:tab pos="39052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portfolio,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extensive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  <a:p>
            <a:pPr lvl="1" marL="390525" marR="683260" indent="-189230">
              <a:lnSpc>
                <a:spcPct val="100000"/>
              </a:lnSpc>
              <a:spcBef>
                <a:spcPts val="450"/>
              </a:spcBef>
              <a:buChar char="-"/>
              <a:tabLst>
                <a:tab pos="39052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despite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increasing competitive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intensity.</a:t>
            </a:r>
            <a:endParaRPr sz="1200">
              <a:latin typeface="Calibri"/>
              <a:cs typeface="Calibri"/>
            </a:endParaRPr>
          </a:p>
          <a:p>
            <a:pPr marL="226695" indent="-21399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endParaRPr sz="1200">
              <a:latin typeface="Calibri"/>
              <a:cs typeface="Calibri"/>
            </a:endParaRPr>
          </a:p>
          <a:p>
            <a:pPr lvl="1" marL="390525" marR="434975" indent="-189230">
              <a:lnSpc>
                <a:spcPct val="100000"/>
              </a:lnSpc>
              <a:spcBef>
                <a:spcPts val="450"/>
              </a:spcBef>
              <a:buChar char="-"/>
              <a:tabLst>
                <a:tab pos="39052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margins,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leverage,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robust liquidity</a:t>
            </a:r>
            <a:endParaRPr sz="1200">
              <a:latin typeface="Calibri"/>
              <a:cs typeface="Calibri"/>
            </a:endParaRPr>
          </a:p>
          <a:p>
            <a:pPr lvl="1" marL="390525" marR="247015" indent="-189230">
              <a:lnSpc>
                <a:spcPct val="100000"/>
              </a:lnSpc>
              <a:spcBef>
                <a:spcPts val="450"/>
              </a:spcBef>
              <a:buChar char="-"/>
              <a:tabLst>
                <a:tab pos="39052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profitability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cash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driving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deleveraging</a:t>
            </a:r>
            <a:endParaRPr sz="1200">
              <a:latin typeface="Calibri"/>
              <a:cs typeface="Calibri"/>
            </a:endParaRPr>
          </a:p>
          <a:p>
            <a:pPr algn="just" marL="226695" marR="384175" indent="-214629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26695" algn="l"/>
                <a:tab pos="22860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Enjoys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exceptional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Tata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Sons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635167" y="117058"/>
            <a:ext cx="3340100" cy="1247775"/>
            <a:chOff x="5635167" y="117058"/>
            <a:chExt cx="3340100" cy="1247775"/>
          </a:xfrm>
        </p:grpSpPr>
        <p:sp>
          <p:nvSpPr>
            <p:cNvPr id="11" name="object 11" descr=""/>
            <p:cNvSpPr/>
            <p:nvPr/>
          </p:nvSpPr>
          <p:spPr>
            <a:xfrm>
              <a:off x="5635167" y="1358430"/>
              <a:ext cx="2609215" cy="0"/>
            </a:xfrm>
            <a:custGeom>
              <a:avLst/>
              <a:gdLst/>
              <a:ahLst/>
              <a:cxnLst/>
              <a:rect l="l" t="t" r="r" b="b"/>
              <a:pathLst>
                <a:path w="2609215" h="0">
                  <a:moveTo>
                    <a:pt x="0" y="0"/>
                  </a:moveTo>
                  <a:lnTo>
                    <a:pt x="2608935" y="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532393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37" y="149749"/>
            <a:ext cx="6225540" cy="604520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pc="-65"/>
              <a:t>Corporate</a:t>
            </a:r>
            <a:r>
              <a:rPr dirty="0" spc="-75"/>
              <a:t> </a:t>
            </a:r>
            <a:r>
              <a:rPr dirty="0" spc="-65"/>
              <a:t>actions</a:t>
            </a:r>
            <a:r>
              <a:rPr dirty="0" spc="-75"/>
              <a:t> </a:t>
            </a:r>
            <a:r>
              <a:rPr dirty="0" spc="-40"/>
              <a:t>in</a:t>
            </a:r>
            <a:r>
              <a:rPr dirty="0" spc="-75"/>
              <a:t> </a:t>
            </a:r>
            <a:r>
              <a:rPr dirty="0" spc="-55"/>
              <a:t>the</a:t>
            </a:r>
            <a:r>
              <a:rPr dirty="0" spc="-75"/>
              <a:t> </a:t>
            </a:r>
            <a:r>
              <a:rPr dirty="0" spc="-60"/>
              <a:t>past</a:t>
            </a:r>
            <a:r>
              <a:rPr dirty="0" spc="-75"/>
              <a:t> </a:t>
            </a:r>
            <a:r>
              <a:rPr dirty="0" spc="-60"/>
              <a:t>year</a:t>
            </a:r>
            <a:r>
              <a:rPr dirty="0" spc="-75"/>
              <a:t> </a:t>
            </a:r>
            <a:r>
              <a:rPr dirty="0" spc="-55"/>
              <a:t>are</a:t>
            </a:r>
            <a:r>
              <a:rPr dirty="0" spc="-75"/>
              <a:t> </a:t>
            </a:r>
            <a:r>
              <a:rPr dirty="0" spc="-70"/>
              <a:t>strategic,</a:t>
            </a:r>
            <a:r>
              <a:rPr dirty="0" spc="-75"/>
              <a:t> </a:t>
            </a:r>
            <a:r>
              <a:rPr dirty="0" spc="-65"/>
              <a:t>aimed</a:t>
            </a:r>
            <a:r>
              <a:rPr dirty="0" spc="-70"/>
              <a:t> </a:t>
            </a:r>
            <a:r>
              <a:rPr dirty="0" spc="-45"/>
              <a:t>at</a:t>
            </a:r>
            <a:r>
              <a:rPr dirty="0" spc="-75"/>
              <a:t> </a:t>
            </a:r>
            <a:r>
              <a:rPr dirty="0" spc="-10"/>
              <a:t>further </a:t>
            </a:r>
            <a:r>
              <a:rPr dirty="0" spc="-65"/>
              <a:t>strengthening</a:t>
            </a:r>
            <a:r>
              <a:rPr dirty="0" spc="-70"/>
              <a:t> </a:t>
            </a:r>
            <a:r>
              <a:rPr dirty="0" spc="-50"/>
              <a:t>our</a:t>
            </a:r>
            <a:r>
              <a:rPr dirty="0" spc="-65"/>
              <a:t> </a:t>
            </a:r>
            <a:r>
              <a:rPr dirty="0" spc="-10"/>
              <a:t>position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67222" y="1933257"/>
            <a:ext cx="7894955" cy="2262505"/>
            <a:chOff x="567222" y="1933257"/>
            <a:chExt cx="7894955" cy="22625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060" y="3896817"/>
              <a:ext cx="664310" cy="2985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101" y="1933257"/>
              <a:ext cx="957924" cy="55741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70397" y="2899283"/>
              <a:ext cx="7888605" cy="0"/>
            </a:xfrm>
            <a:custGeom>
              <a:avLst/>
              <a:gdLst/>
              <a:ahLst/>
              <a:cxnLst/>
              <a:rect l="l" t="t" r="r" b="b"/>
              <a:pathLst>
                <a:path w="7888605" h="0">
                  <a:moveTo>
                    <a:pt x="0" y="0"/>
                  </a:moveTo>
                  <a:lnTo>
                    <a:pt x="7888274" y="0"/>
                  </a:lnTo>
                </a:path>
              </a:pathLst>
            </a:custGeom>
            <a:ln w="63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30722" y="1967090"/>
            <a:ext cx="9112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IVECO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Acquisition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2510" y="3267900"/>
            <a:ext cx="13658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3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350">
              <a:latin typeface="Calibri"/>
              <a:cs typeface="Calibri"/>
            </a:endParaRPr>
          </a:p>
          <a:p>
            <a:pPr algn="ctr" marL="25400" marR="17145" indent="-635">
              <a:lnSpc>
                <a:spcPct val="100000"/>
              </a:lnSpc>
            </a:pP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Gamut</a:t>
            </a:r>
            <a:r>
              <a:rPr dirty="0" sz="13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digital business</a:t>
            </a:r>
            <a:r>
              <a:rPr dirty="0" sz="13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housed</a:t>
            </a:r>
            <a:r>
              <a:rPr dirty="0" sz="13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3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dirty="0" sz="13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3048" y="1196901"/>
            <a:ext cx="9467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B61A"/>
                </a:solidFill>
                <a:latin typeface="Calibri"/>
                <a:cs typeface="Calibri"/>
              </a:rPr>
              <a:t>Key</a:t>
            </a:r>
            <a:r>
              <a:rPr dirty="0" sz="1500" spc="-15" b="1">
                <a:solidFill>
                  <a:srgbClr val="FFB61A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B61A"/>
                </a:solidFill>
                <a:latin typeface="Calibri"/>
                <a:cs typeface="Calibri"/>
              </a:rPr>
              <a:t>Actions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94314" y="1188846"/>
            <a:ext cx="5194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FFB61A"/>
                </a:solidFill>
                <a:latin typeface="Calibri"/>
                <a:cs typeface="Calibri"/>
              </a:rPr>
              <a:t>Status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85756" y="1808403"/>
            <a:ext cx="2060575" cy="68834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75260" indent="-162560">
              <a:lnSpc>
                <a:spcPct val="100000"/>
              </a:lnSpc>
              <a:spcBef>
                <a:spcPts val="550"/>
              </a:spcBef>
              <a:buFont typeface="Arial"/>
              <a:buChar char="▪"/>
              <a:tabLst>
                <a:tab pos="17526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endParaRPr sz="1200">
              <a:latin typeface="Calibri"/>
              <a:cs typeface="Calibri"/>
            </a:endParaRPr>
          </a:p>
          <a:p>
            <a:pPr marL="174625" marR="297815" indent="-162560">
              <a:lnSpc>
                <a:spcPct val="100000"/>
              </a:lnSpc>
              <a:spcBef>
                <a:spcPts val="450"/>
              </a:spcBef>
              <a:buFont typeface="Arial"/>
              <a:buChar char="▪"/>
              <a:tabLst>
                <a:tab pos="174625" algn="l"/>
              </a:tabLst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Transaction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completion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by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Q2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FY27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85756" y="3084271"/>
            <a:ext cx="2095500" cy="1179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AIEQU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Mobility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holding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Fleetedge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Freight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Tiger</a:t>
            </a:r>
            <a:endParaRPr sz="1200">
              <a:latin typeface="Calibri"/>
              <a:cs typeface="Calibri"/>
            </a:endParaRPr>
          </a:p>
          <a:p>
            <a:pPr algn="just" marL="226695" marR="160020" indent="-214629">
              <a:lnSpc>
                <a:spcPct val="100000"/>
              </a:lnSpc>
              <a:spcBef>
                <a:spcPts val="450"/>
              </a:spcBef>
              <a:buFont typeface="Arial"/>
              <a:buChar char="▪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Freight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Tiger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subsidiary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TMCV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starting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Q1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FY27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90942" y="1196901"/>
            <a:ext cx="15195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B61A"/>
                </a:solidFill>
                <a:latin typeface="Calibri"/>
                <a:cs typeface="Calibri"/>
              </a:rPr>
              <a:t>Strategic</a:t>
            </a:r>
            <a:r>
              <a:rPr dirty="0" sz="1500" spc="-65" b="1">
                <a:solidFill>
                  <a:srgbClr val="FFB61A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B61A"/>
                </a:solidFill>
                <a:latin typeface="Calibri"/>
                <a:cs typeface="Calibri"/>
              </a:rPr>
              <a:t>Rationale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80862" y="1680717"/>
            <a:ext cx="2473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Expand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TMCV's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global markets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80862" y="2160904"/>
            <a:ext cx="2439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26695" marR="5080" indent="-214629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Unlock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synergies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powertrains,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leverage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platforms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80862" y="3084271"/>
            <a:ext cx="2560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integrated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tech-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logistics ecosystem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play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80862" y="3564458"/>
            <a:ext cx="25971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22669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Fleetedge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Freight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Tiger,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AIEQU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Mobilty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cover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truck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trip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ecosystem,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end-to-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solutions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logistics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value chain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70396" y="117058"/>
            <a:ext cx="8404860" cy="4403090"/>
            <a:chOff x="570396" y="117058"/>
            <a:chExt cx="8404860" cy="4403090"/>
          </a:xfrm>
        </p:grpSpPr>
        <p:sp>
          <p:nvSpPr>
            <p:cNvPr id="19" name="object 19" descr=""/>
            <p:cNvSpPr/>
            <p:nvPr/>
          </p:nvSpPr>
          <p:spPr>
            <a:xfrm>
              <a:off x="570396" y="4516589"/>
              <a:ext cx="7818755" cy="0"/>
            </a:xfrm>
            <a:custGeom>
              <a:avLst/>
              <a:gdLst/>
              <a:ahLst/>
              <a:cxnLst/>
              <a:rect l="l" t="t" r="r" b="b"/>
              <a:pathLst>
                <a:path w="7818755" h="0">
                  <a:moveTo>
                    <a:pt x="0" y="0"/>
                  </a:moveTo>
                  <a:lnTo>
                    <a:pt x="7818132" y="0"/>
                  </a:lnTo>
                </a:path>
              </a:pathLst>
            </a:custGeom>
            <a:ln w="63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70397" y="1524634"/>
              <a:ext cx="7888605" cy="0"/>
            </a:xfrm>
            <a:custGeom>
              <a:avLst/>
              <a:gdLst/>
              <a:ahLst/>
              <a:cxnLst/>
              <a:rect l="l" t="t" r="r" b="b"/>
              <a:pathLst>
                <a:path w="7888605" h="0">
                  <a:moveTo>
                    <a:pt x="0" y="0"/>
                  </a:moveTo>
                  <a:lnTo>
                    <a:pt x="7888274" y="0"/>
                  </a:lnTo>
                </a:path>
              </a:pathLst>
            </a:custGeom>
            <a:ln w="6349">
              <a:solidFill>
                <a:srgbClr val="FFBD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1613" y="3220465"/>
              <a:ext cx="1040137" cy="32552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9393" y="3607600"/>
              <a:ext cx="677630" cy="20066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532394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815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CV</a:t>
            </a:r>
            <a:r>
              <a:rPr dirty="0" spc="-65"/>
              <a:t> industry </a:t>
            </a:r>
            <a:r>
              <a:rPr dirty="0" spc="-60"/>
              <a:t>being</a:t>
            </a:r>
            <a:r>
              <a:rPr dirty="0" spc="-65"/>
              <a:t> reshaped</a:t>
            </a:r>
            <a:r>
              <a:rPr dirty="0" spc="-60"/>
              <a:t> </a:t>
            </a:r>
            <a:r>
              <a:rPr dirty="0" spc="-65"/>
              <a:t>globally, domestic demand remains</a:t>
            </a:r>
            <a:r>
              <a:rPr dirty="0" spc="-60"/>
              <a:t> </a:t>
            </a:r>
            <a:r>
              <a:rPr dirty="0" spc="-10"/>
              <a:t>strong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52034" y="889130"/>
            <a:ext cx="39484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Continued</a:t>
            </a:r>
            <a:r>
              <a:rPr dirty="0" sz="1200" spc="-5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domestic</a:t>
            </a:r>
            <a:r>
              <a:rPr dirty="0" sz="1200" spc="-4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demand</a:t>
            </a:r>
            <a:r>
              <a:rPr dirty="0" sz="1200" spc="-5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growth,</a:t>
            </a:r>
            <a:r>
              <a:rPr dirty="0" sz="1200" spc="-3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despite</a:t>
            </a:r>
            <a:r>
              <a:rPr dirty="0" sz="1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dirty="0" sz="1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fuel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prices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30512" y="840977"/>
            <a:ext cx="7051040" cy="3874135"/>
            <a:chOff x="530512" y="840977"/>
            <a:chExt cx="7051040" cy="3874135"/>
          </a:xfrm>
        </p:grpSpPr>
        <p:sp>
          <p:nvSpPr>
            <p:cNvPr id="5" name="object 5" descr=""/>
            <p:cNvSpPr/>
            <p:nvPr/>
          </p:nvSpPr>
          <p:spPr>
            <a:xfrm>
              <a:off x="4731778" y="856852"/>
              <a:ext cx="0" cy="3842385"/>
            </a:xfrm>
            <a:custGeom>
              <a:avLst/>
              <a:gdLst/>
              <a:ahLst/>
              <a:cxnLst/>
              <a:rect l="l" t="t" r="r" b="b"/>
              <a:pathLst>
                <a:path w="0" h="3842385">
                  <a:moveTo>
                    <a:pt x="0" y="0"/>
                  </a:moveTo>
                  <a:lnTo>
                    <a:pt x="0" y="3842283"/>
                  </a:lnTo>
                </a:path>
              </a:pathLst>
            </a:custGeom>
            <a:ln w="31749">
              <a:solidFill>
                <a:srgbClr val="EFF8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99568" y="1136533"/>
              <a:ext cx="2617470" cy="0"/>
            </a:xfrm>
            <a:custGeom>
              <a:avLst/>
              <a:gdLst/>
              <a:ahLst/>
              <a:cxnLst/>
              <a:rect l="l" t="t" r="r" b="b"/>
              <a:pathLst>
                <a:path w="2617470" h="0">
                  <a:moveTo>
                    <a:pt x="0" y="0"/>
                  </a:moveTo>
                  <a:lnTo>
                    <a:pt x="261708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512" y="1060037"/>
              <a:ext cx="138111" cy="15299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954447" y="1136533"/>
              <a:ext cx="2617470" cy="0"/>
            </a:xfrm>
            <a:custGeom>
              <a:avLst/>
              <a:gdLst/>
              <a:ahLst/>
              <a:cxnLst/>
              <a:rect l="l" t="t" r="r" b="b"/>
              <a:pathLst>
                <a:path w="2617470" h="0">
                  <a:moveTo>
                    <a:pt x="0" y="0"/>
                  </a:moveTo>
                  <a:lnTo>
                    <a:pt x="261708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5391" y="1060037"/>
              <a:ext cx="138111" cy="15299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40461" y="880118"/>
            <a:ext cx="3254375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Global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CV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industry</a:t>
            </a:r>
            <a:r>
              <a:rPr dirty="0" sz="1200" spc="-1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going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paradigm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shift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Megatrends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21712" y="1558569"/>
            <a:ext cx="4086860" cy="748665"/>
            <a:chOff x="521712" y="1558569"/>
            <a:chExt cx="4086860" cy="748665"/>
          </a:xfrm>
        </p:grpSpPr>
        <p:sp>
          <p:nvSpPr>
            <p:cNvPr id="12" name="object 12" descr=""/>
            <p:cNvSpPr/>
            <p:nvPr/>
          </p:nvSpPr>
          <p:spPr>
            <a:xfrm>
              <a:off x="535999" y="1572856"/>
              <a:ext cx="4058285" cy="0"/>
            </a:xfrm>
            <a:custGeom>
              <a:avLst/>
              <a:gdLst/>
              <a:ahLst/>
              <a:cxnLst/>
              <a:rect l="l" t="t" r="r" b="b"/>
              <a:pathLst>
                <a:path w="4058285" h="0">
                  <a:moveTo>
                    <a:pt x="0" y="0"/>
                  </a:moveTo>
                  <a:lnTo>
                    <a:pt x="4057751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5998" y="1659470"/>
              <a:ext cx="4009390" cy="647700"/>
            </a:xfrm>
            <a:custGeom>
              <a:avLst/>
              <a:gdLst/>
              <a:ahLst/>
              <a:cxnLst/>
              <a:rect l="l" t="t" r="r" b="b"/>
              <a:pathLst>
                <a:path w="4009390" h="647700">
                  <a:moveTo>
                    <a:pt x="3946067" y="0"/>
                  </a:moveTo>
                  <a:lnTo>
                    <a:pt x="62895" y="0"/>
                  </a:lnTo>
                  <a:lnTo>
                    <a:pt x="38511" y="4976"/>
                  </a:lnTo>
                  <a:lnTo>
                    <a:pt x="18508" y="18510"/>
                  </a:lnTo>
                  <a:lnTo>
                    <a:pt x="4975" y="38511"/>
                  </a:lnTo>
                  <a:lnTo>
                    <a:pt x="0" y="62890"/>
                  </a:lnTo>
                  <a:lnTo>
                    <a:pt x="0" y="584238"/>
                  </a:lnTo>
                  <a:lnTo>
                    <a:pt x="4975" y="608623"/>
                  </a:lnTo>
                  <a:lnTo>
                    <a:pt x="18508" y="628629"/>
                  </a:lnTo>
                  <a:lnTo>
                    <a:pt x="38511" y="642164"/>
                  </a:lnTo>
                  <a:lnTo>
                    <a:pt x="62895" y="647141"/>
                  </a:lnTo>
                  <a:lnTo>
                    <a:pt x="3946067" y="647141"/>
                  </a:lnTo>
                  <a:lnTo>
                    <a:pt x="3970453" y="642164"/>
                  </a:lnTo>
                  <a:lnTo>
                    <a:pt x="3990459" y="628629"/>
                  </a:lnTo>
                  <a:lnTo>
                    <a:pt x="4003994" y="608623"/>
                  </a:lnTo>
                  <a:lnTo>
                    <a:pt x="4008970" y="584238"/>
                  </a:lnTo>
                  <a:lnTo>
                    <a:pt x="4008970" y="62890"/>
                  </a:lnTo>
                  <a:lnTo>
                    <a:pt x="4003994" y="38511"/>
                  </a:lnTo>
                  <a:lnTo>
                    <a:pt x="3990459" y="18510"/>
                  </a:lnTo>
                  <a:lnTo>
                    <a:pt x="3970453" y="4976"/>
                  </a:lnTo>
                  <a:lnTo>
                    <a:pt x="394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443043" y="1881797"/>
            <a:ext cx="6184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Calibri"/>
                <a:cs typeface="Calibri"/>
              </a:rPr>
              <a:t>Connected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35999" y="1830768"/>
            <a:ext cx="3996690" cy="2001520"/>
            <a:chOff x="535999" y="1830768"/>
            <a:chExt cx="3996690" cy="200152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553" y="1830768"/>
              <a:ext cx="304538" cy="30453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35999" y="3184537"/>
              <a:ext cx="3996690" cy="647700"/>
            </a:xfrm>
            <a:custGeom>
              <a:avLst/>
              <a:gdLst/>
              <a:ahLst/>
              <a:cxnLst/>
              <a:rect l="l" t="t" r="r" b="b"/>
              <a:pathLst>
                <a:path w="3996690" h="647700">
                  <a:moveTo>
                    <a:pt x="3933431" y="0"/>
                  </a:moveTo>
                  <a:lnTo>
                    <a:pt x="62895" y="0"/>
                  </a:lnTo>
                  <a:lnTo>
                    <a:pt x="38511" y="4976"/>
                  </a:lnTo>
                  <a:lnTo>
                    <a:pt x="18508" y="18510"/>
                  </a:lnTo>
                  <a:lnTo>
                    <a:pt x="4975" y="38511"/>
                  </a:lnTo>
                  <a:lnTo>
                    <a:pt x="0" y="62890"/>
                  </a:lnTo>
                  <a:lnTo>
                    <a:pt x="0" y="584238"/>
                  </a:lnTo>
                  <a:lnTo>
                    <a:pt x="4975" y="608623"/>
                  </a:lnTo>
                  <a:lnTo>
                    <a:pt x="18508" y="628629"/>
                  </a:lnTo>
                  <a:lnTo>
                    <a:pt x="38511" y="642164"/>
                  </a:lnTo>
                  <a:lnTo>
                    <a:pt x="62895" y="647141"/>
                  </a:lnTo>
                  <a:lnTo>
                    <a:pt x="3933431" y="647141"/>
                  </a:lnTo>
                  <a:lnTo>
                    <a:pt x="3957817" y="642164"/>
                  </a:lnTo>
                  <a:lnTo>
                    <a:pt x="3977822" y="628629"/>
                  </a:lnTo>
                  <a:lnTo>
                    <a:pt x="3991358" y="608623"/>
                  </a:lnTo>
                  <a:lnTo>
                    <a:pt x="3996334" y="584238"/>
                  </a:lnTo>
                  <a:lnTo>
                    <a:pt x="3996334" y="62890"/>
                  </a:lnTo>
                  <a:lnTo>
                    <a:pt x="3991358" y="38511"/>
                  </a:lnTo>
                  <a:lnTo>
                    <a:pt x="3977822" y="18510"/>
                  </a:lnTo>
                  <a:lnTo>
                    <a:pt x="3957817" y="4976"/>
                  </a:lnTo>
                  <a:lnTo>
                    <a:pt x="393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278926" y="3406864"/>
            <a:ext cx="9334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Calibri"/>
                <a:cs typeface="Calibri"/>
              </a:rPr>
              <a:t>Decarbonization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35998" y="2422004"/>
            <a:ext cx="4009390" cy="2172335"/>
            <a:chOff x="535998" y="2422004"/>
            <a:chExt cx="4009390" cy="2172335"/>
          </a:xfrm>
        </p:grpSpPr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553" y="3355835"/>
              <a:ext cx="304538" cy="30453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35999" y="3947071"/>
              <a:ext cx="4009390" cy="647700"/>
            </a:xfrm>
            <a:custGeom>
              <a:avLst/>
              <a:gdLst/>
              <a:ahLst/>
              <a:cxnLst/>
              <a:rect l="l" t="t" r="r" b="b"/>
              <a:pathLst>
                <a:path w="4009390" h="647700">
                  <a:moveTo>
                    <a:pt x="3946067" y="0"/>
                  </a:moveTo>
                  <a:lnTo>
                    <a:pt x="62895" y="0"/>
                  </a:lnTo>
                  <a:lnTo>
                    <a:pt x="38511" y="4976"/>
                  </a:lnTo>
                  <a:lnTo>
                    <a:pt x="18508" y="18510"/>
                  </a:lnTo>
                  <a:lnTo>
                    <a:pt x="4975" y="38511"/>
                  </a:lnTo>
                  <a:lnTo>
                    <a:pt x="0" y="62890"/>
                  </a:lnTo>
                  <a:lnTo>
                    <a:pt x="0" y="584238"/>
                  </a:lnTo>
                  <a:lnTo>
                    <a:pt x="4975" y="608623"/>
                  </a:lnTo>
                  <a:lnTo>
                    <a:pt x="18508" y="628629"/>
                  </a:lnTo>
                  <a:lnTo>
                    <a:pt x="38511" y="642164"/>
                  </a:lnTo>
                  <a:lnTo>
                    <a:pt x="62895" y="647141"/>
                  </a:lnTo>
                  <a:lnTo>
                    <a:pt x="3946067" y="647141"/>
                  </a:lnTo>
                  <a:lnTo>
                    <a:pt x="3970451" y="642164"/>
                  </a:lnTo>
                  <a:lnTo>
                    <a:pt x="3990452" y="628629"/>
                  </a:lnTo>
                  <a:lnTo>
                    <a:pt x="4003983" y="608623"/>
                  </a:lnTo>
                  <a:lnTo>
                    <a:pt x="4008958" y="584238"/>
                  </a:lnTo>
                  <a:lnTo>
                    <a:pt x="4008958" y="62890"/>
                  </a:lnTo>
                  <a:lnTo>
                    <a:pt x="4003983" y="38511"/>
                  </a:lnTo>
                  <a:lnTo>
                    <a:pt x="3990452" y="18510"/>
                  </a:lnTo>
                  <a:lnTo>
                    <a:pt x="3970451" y="4976"/>
                  </a:lnTo>
                  <a:lnTo>
                    <a:pt x="394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553" y="4118368"/>
              <a:ext cx="304538" cy="30453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35998" y="2422004"/>
              <a:ext cx="4009390" cy="647700"/>
            </a:xfrm>
            <a:custGeom>
              <a:avLst/>
              <a:gdLst/>
              <a:ahLst/>
              <a:cxnLst/>
              <a:rect l="l" t="t" r="r" b="b"/>
              <a:pathLst>
                <a:path w="4009390" h="647700">
                  <a:moveTo>
                    <a:pt x="3946067" y="0"/>
                  </a:moveTo>
                  <a:lnTo>
                    <a:pt x="62895" y="0"/>
                  </a:lnTo>
                  <a:lnTo>
                    <a:pt x="38511" y="4976"/>
                  </a:lnTo>
                  <a:lnTo>
                    <a:pt x="18508" y="18510"/>
                  </a:lnTo>
                  <a:lnTo>
                    <a:pt x="4975" y="38511"/>
                  </a:lnTo>
                  <a:lnTo>
                    <a:pt x="0" y="62890"/>
                  </a:lnTo>
                  <a:lnTo>
                    <a:pt x="0" y="584238"/>
                  </a:lnTo>
                  <a:lnTo>
                    <a:pt x="4975" y="608623"/>
                  </a:lnTo>
                  <a:lnTo>
                    <a:pt x="18508" y="628629"/>
                  </a:lnTo>
                  <a:lnTo>
                    <a:pt x="38511" y="642164"/>
                  </a:lnTo>
                  <a:lnTo>
                    <a:pt x="62895" y="647141"/>
                  </a:lnTo>
                  <a:lnTo>
                    <a:pt x="3946067" y="647141"/>
                  </a:lnTo>
                  <a:lnTo>
                    <a:pt x="3970451" y="642164"/>
                  </a:lnTo>
                  <a:lnTo>
                    <a:pt x="3990452" y="628629"/>
                  </a:lnTo>
                  <a:lnTo>
                    <a:pt x="4003983" y="608623"/>
                  </a:lnTo>
                  <a:lnTo>
                    <a:pt x="4008958" y="584238"/>
                  </a:lnTo>
                  <a:lnTo>
                    <a:pt x="4008958" y="62890"/>
                  </a:lnTo>
                  <a:lnTo>
                    <a:pt x="4003983" y="38511"/>
                  </a:lnTo>
                  <a:lnTo>
                    <a:pt x="3990452" y="18510"/>
                  </a:lnTo>
                  <a:lnTo>
                    <a:pt x="3970451" y="4976"/>
                  </a:lnTo>
                  <a:lnTo>
                    <a:pt x="394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585308" y="2644330"/>
            <a:ext cx="3340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20" b="1">
                <a:latin typeface="Calibri"/>
                <a:cs typeface="Calibri"/>
              </a:rPr>
              <a:t>ADAS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61553" y="1428051"/>
            <a:ext cx="5553075" cy="1551940"/>
            <a:chOff x="661553" y="1428051"/>
            <a:chExt cx="5553075" cy="1551940"/>
          </a:xfrm>
        </p:grpSpPr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553" y="2593301"/>
              <a:ext cx="304538" cy="30453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270379" y="1444129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10" h="257810">
                  <a:moveTo>
                    <a:pt x="128733" y="0"/>
                  </a:moveTo>
                  <a:lnTo>
                    <a:pt x="78825" y="10183"/>
                  </a:lnTo>
                  <a:lnTo>
                    <a:pt x="37883" y="37884"/>
                  </a:lnTo>
                  <a:lnTo>
                    <a:pt x="10183" y="78824"/>
                  </a:lnTo>
                  <a:lnTo>
                    <a:pt x="0" y="128727"/>
                  </a:lnTo>
                  <a:lnTo>
                    <a:pt x="10183" y="178637"/>
                  </a:lnTo>
                  <a:lnTo>
                    <a:pt x="37883" y="219581"/>
                  </a:lnTo>
                  <a:lnTo>
                    <a:pt x="78825" y="247283"/>
                  </a:lnTo>
                  <a:lnTo>
                    <a:pt x="128733" y="257467"/>
                  </a:lnTo>
                  <a:lnTo>
                    <a:pt x="178642" y="247283"/>
                  </a:lnTo>
                  <a:lnTo>
                    <a:pt x="219584" y="219581"/>
                  </a:lnTo>
                  <a:lnTo>
                    <a:pt x="247284" y="178637"/>
                  </a:lnTo>
                  <a:lnTo>
                    <a:pt x="257468" y="128727"/>
                  </a:lnTo>
                  <a:lnTo>
                    <a:pt x="247284" y="78824"/>
                  </a:lnTo>
                  <a:lnTo>
                    <a:pt x="219584" y="37884"/>
                  </a:lnTo>
                  <a:lnTo>
                    <a:pt x="178642" y="10183"/>
                  </a:lnTo>
                  <a:lnTo>
                    <a:pt x="128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7579" y="1527644"/>
              <a:ext cx="151567" cy="9043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231130" y="1595285"/>
              <a:ext cx="414020" cy="414020"/>
            </a:xfrm>
            <a:custGeom>
              <a:avLst/>
              <a:gdLst/>
              <a:ahLst/>
              <a:cxnLst/>
              <a:rect l="l" t="t" r="r" b="b"/>
              <a:pathLst>
                <a:path w="414020" h="414019">
                  <a:moveTo>
                    <a:pt x="206710" y="0"/>
                  </a:moveTo>
                  <a:lnTo>
                    <a:pt x="159554" y="5499"/>
                  </a:lnTo>
                  <a:lnTo>
                    <a:pt x="116138" y="21143"/>
                  </a:lnTo>
                  <a:lnTo>
                    <a:pt x="77744" y="45650"/>
                  </a:lnTo>
                  <a:lnTo>
                    <a:pt x="45652" y="77741"/>
                  </a:lnTo>
                  <a:lnTo>
                    <a:pt x="21144" y="116134"/>
                  </a:lnTo>
                  <a:lnTo>
                    <a:pt x="5499" y="159549"/>
                  </a:lnTo>
                  <a:lnTo>
                    <a:pt x="0" y="206705"/>
                  </a:lnTo>
                  <a:lnTo>
                    <a:pt x="5499" y="253861"/>
                  </a:lnTo>
                  <a:lnTo>
                    <a:pt x="21144" y="297278"/>
                  </a:lnTo>
                  <a:lnTo>
                    <a:pt x="45652" y="335673"/>
                  </a:lnTo>
                  <a:lnTo>
                    <a:pt x="77744" y="367767"/>
                  </a:lnTo>
                  <a:lnTo>
                    <a:pt x="116138" y="392277"/>
                  </a:lnTo>
                  <a:lnTo>
                    <a:pt x="159554" y="407923"/>
                  </a:lnTo>
                  <a:lnTo>
                    <a:pt x="206710" y="413423"/>
                  </a:lnTo>
                  <a:lnTo>
                    <a:pt x="253866" y="407923"/>
                  </a:lnTo>
                  <a:lnTo>
                    <a:pt x="297281" y="392277"/>
                  </a:lnTo>
                  <a:lnTo>
                    <a:pt x="335676" y="367767"/>
                  </a:lnTo>
                  <a:lnTo>
                    <a:pt x="367767" y="335673"/>
                  </a:lnTo>
                  <a:lnTo>
                    <a:pt x="392276" y="297278"/>
                  </a:lnTo>
                  <a:lnTo>
                    <a:pt x="407921" y="253861"/>
                  </a:lnTo>
                  <a:lnTo>
                    <a:pt x="413420" y="206705"/>
                  </a:lnTo>
                  <a:lnTo>
                    <a:pt x="407921" y="159549"/>
                  </a:lnTo>
                  <a:lnTo>
                    <a:pt x="392276" y="116134"/>
                  </a:lnTo>
                  <a:lnTo>
                    <a:pt x="367767" y="77741"/>
                  </a:lnTo>
                  <a:lnTo>
                    <a:pt x="335676" y="45650"/>
                  </a:lnTo>
                  <a:lnTo>
                    <a:pt x="297281" y="21143"/>
                  </a:lnTo>
                  <a:lnTo>
                    <a:pt x="253866" y="5499"/>
                  </a:lnTo>
                  <a:lnTo>
                    <a:pt x="206710" y="0"/>
                  </a:lnTo>
                  <a:close/>
                </a:path>
              </a:pathLst>
            </a:custGeom>
            <a:solidFill>
              <a:srgbClr val="032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78146" y="1437576"/>
              <a:ext cx="1327150" cy="1532890"/>
            </a:xfrm>
            <a:custGeom>
              <a:avLst/>
              <a:gdLst/>
              <a:ahLst/>
              <a:cxnLst/>
              <a:rect l="l" t="t" r="r" b="b"/>
              <a:pathLst>
                <a:path w="1327150" h="1532889">
                  <a:moveTo>
                    <a:pt x="0" y="63169"/>
                  </a:moveTo>
                  <a:lnTo>
                    <a:pt x="4997" y="38678"/>
                  </a:lnTo>
                  <a:lnTo>
                    <a:pt x="18590" y="18588"/>
                  </a:lnTo>
                  <a:lnTo>
                    <a:pt x="38682" y="4996"/>
                  </a:lnTo>
                  <a:lnTo>
                    <a:pt x="63173" y="0"/>
                  </a:lnTo>
                  <a:lnTo>
                    <a:pt x="1263723" y="0"/>
                  </a:lnTo>
                  <a:lnTo>
                    <a:pt x="1288216" y="4996"/>
                  </a:lnTo>
                  <a:lnTo>
                    <a:pt x="1308307" y="18588"/>
                  </a:lnTo>
                  <a:lnTo>
                    <a:pt x="1321899" y="38678"/>
                  </a:lnTo>
                  <a:lnTo>
                    <a:pt x="1326896" y="63169"/>
                  </a:lnTo>
                  <a:lnTo>
                    <a:pt x="1326896" y="1469605"/>
                  </a:lnTo>
                  <a:lnTo>
                    <a:pt x="1321899" y="1494092"/>
                  </a:lnTo>
                  <a:lnTo>
                    <a:pt x="1308307" y="1514182"/>
                  </a:lnTo>
                  <a:lnTo>
                    <a:pt x="1288216" y="1527777"/>
                  </a:lnTo>
                  <a:lnTo>
                    <a:pt x="1263723" y="1532775"/>
                  </a:lnTo>
                  <a:lnTo>
                    <a:pt x="63173" y="1532775"/>
                  </a:lnTo>
                  <a:lnTo>
                    <a:pt x="38682" y="1527777"/>
                  </a:lnTo>
                  <a:lnTo>
                    <a:pt x="18590" y="1514182"/>
                  </a:lnTo>
                  <a:lnTo>
                    <a:pt x="4997" y="1494092"/>
                  </a:lnTo>
                  <a:lnTo>
                    <a:pt x="0" y="1469605"/>
                  </a:lnTo>
                  <a:lnTo>
                    <a:pt x="0" y="6316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4890169" y="2175332"/>
            <a:ext cx="13030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5134" marR="221615" indent="-233679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0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Demand Drivers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868621" y="1673682"/>
            <a:ext cx="1346200" cy="3020060"/>
            <a:chOff x="4868621" y="1673682"/>
            <a:chExt cx="1346200" cy="3020060"/>
          </a:xfrm>
        </p:grpSpPr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0855" y="1673682"/>
              <a:ext cx="441459" cy="44146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231129" y="3295776"/>
              <a:ext cx="414020" cy="414020"/>
            </a:xfrm>
            <a:custGeom>
              <a:avLst/>
              <a:gdLst/>
              <a:ahLst/>
              <a:cxnLst/>
              <a:rect l="l" t="t" r="r" b="b"/>
              <a:pathLst>
                <a:path w="414020" h="414020">
                  <a:moveTo>
                    <a:pt x="206710" y="0"/>
                  </a:moveTo>
                  <a:lnTo>
                    <a:pt x="159554" y="5499"/>
                  </a:lnTo>
                  <a:lnTo>
                    <a:pt x="116138" y="21143"/>
                  </a:lnTo>
                  <a:lnTo>
                    <a:pt x="77744" y="45650"/>
                  </a:lnTo>
                  <a:lnTo>
                    <a:pt x="45652" y="77741"/>
                  </a:lnTo>
                  <a:lnTo>
                    <a:pt x="21144" y="116134"/>
                  </a:lnTo>
                  <a:lnTo>
                    <a:pt x="5499" y="159549"/>
                  </a:lnTo>
                  <a:lnTo>
                    <a:pt x="0" y="206705"/>
                  </a:lnTo>
                  <a:lnTo>
                    <a:pt x="5499" y="253861"/>
                  </a:lnTo>
                  <a:lnTo>
                    <a:pt x="21144" y="297278"/>
                  </a:lnTo>
                  <a:lnTo>
                    <a:pt x="45652" y="335673"/>
                  </a:lnTo>
                  <a:lnTo>
                    <a:pt x="77744" y="367767"/>
                  </a:lnTo>
                  <a:lnTo>
                    <a:pt x="116138" y="392277"/>
                  </a:lnTo>
                  <a:lnTo>
                    <a:pt x="159554" y="407923"/>
                  </a:lnTo>
                  <a:lnTo>
                    <a:pt x="206710" y="413423"/>
                  </a:lnTo>
                  <a:lnTo>
                    <a:pt x="253866" y="407923"/>
                  </a:lnTo>
                  <a:lnTo>
                    <a:pt x="297281" y="392277"/>
                  </a:lnTo>
                  <a:lnTo>
                    <a:pt x="335676" y="367767"/>
                  </a:lnTo>
                  <a:lnTo>
                    <a:pt x="367767" y="335673"/>
                  </a:lnTo>
                  <a:lnTo>
                    <a:pt x="392276" y="297278"/>
                  </a:lnTo>
                  <a:lnTo>
                    <a:pt x="407921" y="253861"/>
                  </a:lnTo>
                  <a:lnTo>
                    <a:pt x="413420" y="206705"/>
                  </a:lnTo>
                  <a:lnTo>
                    <a:pt x="407921" y="159549"/>
                  </a:lnTo>
                  <a:lnTo>
                    <a:pt x="392276" y="116134"/>
                  </a:lnTo>
                  <a:lnTo>
                    <a:pt x="367767" y="77741"/>
                  </a:lnTo>
                  <a:lnTo>
                    <a:pt x="335676" y="45650"/>
                  </a:lnTo>
                  <a:lnTo>
                    <a:pt x="297281" y="21143"/>
                  </a:lnTo>
                  <a:lnTo>
                    <a:pt x="253866" y="5499"/>
                  </a:lnTo>
                  <a:lnTo>
                    <a:pt x="206710" y="0"/>
                  </a:lnTo>
                  <a:close/>
                </a:path>
              </a:pathLst>
            </a:custGeom>
            <a:solidFill>
              <a:srgbClr val="032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878146" y="3122167"/>
              <a:ext cx="1327150" cy="1562100"/>
            </a:xfrm>
            <a:custGeom>
              <a:avLst/>
              <a:gdLst/>
              <a:ahLst/>
              <a:cxnLst/>
              <a:rect l="l" t="t" r="r" b="b"/>
              <a:pathLst>
                <a:path w="1327150" h="1562100">
                  <a:moveTo>
                    <a:pt x="0" y="63169"/>
                  </a:moveTo>
                  <a:lnTo>
                    <a:pt x="4997" y="38678"/>
                  </a:lnTo>
                  <a:lnTo>
                    <a:pt x="18590" y="18588"/>
                  </a:lnTo>
                  <a:lnTo>
                    <a:pt x="38682" y="4996"/>
                  </a:lnTo>
                  <a:lnTo>
                    <a:pt x="63173" y="0"/>
                  </a:lnTo>
                  <a:lnTo>
                    <a:pt x="1263723" y="0"/>
                  </a:lnTo>
                  <a:lnTo>
                    <a:pt x="1288216" y="4996"/>
                  </a:lnTo>
                  <a:lnTo>
                    <a:pt x="1308307" y="18588"/>
                  </a:lnTo>
                  <a:lnTo>
                    <a:pt x="1321899" y="38678"/>
                  </a:lnTo>
                  <a:lnTo>
                    <a:pt x="1326896" y="63169"/>
                  </a:lnTo>
                  <a:lnTo>
                    <a:pt x="1326896" y="1498853"/>
                  </a:lnTo>
                  <a:lnTo>
                    <a:pt x="1321899" y="1523347"/>
                  </a:lnTo>
                  <a:lnTo>
                    <a:pt x="1308307" y="1543442"/>
                  </a:lnTo>
                  <a:lnTo>
                    <a:pt x="1288216" y="1557038"/>
                  </a:lnTo>
                  <a:lnTo>
                    <a:pt x="1263723" y="1562036"/>
                  </a:lnTo>
                  <a:lnTo>
                    <a:pt x="63173" y="1562036"/>
                  </a:lnTo>
                  <a:lnTo>
                    <a:pt x="38682" y="1557038"/>
                  </a:lnTo>
                  <a:lnTo>
                    <a:pt x="18590" y="1543442"/>
                  </a:lnTo>
                  <a:lnTo>
                    <a:pt x="4997" y="1523347"/>
                  </a:lnTo>
                  <a:lnTo>
                    <a:pt x="0" y="1498853"/>
                  </a:lnTo>
                  <a:lnTo>
                    <a:pt x="0" y="6316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0855" y="3375913"/>
              <a:ext cx="441459" cy="441464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4890169" y="3871544"/>
            <a:ext cx="1303020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0995" marR="350520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Stable Regulatory Outlook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7369886" y="117058"/>
            <a:ext cx="1605280" cy="4417695"/>
            <a:chOff x="7369886" y="117058"/>
            <a:chExt cx="1605280" cy="4417695"/>
          </a:xfrm>
        </p:grpSpPr>
        <p:sp>
          <p:nvSpPr>
            <p:cNvPr id="39" name="object 39" descr=""/>
            <p:cNvSpPr/>
            <p:nvPr/>
          </p:nvSpPr>
          <p:spPr>
            <a:xfrm>
              <a:off x="8514347" y="1549742"/>
              <a:ext cx="142875" cy="142240"/>
            </a:xfrm>
            <a:custGeom>
              <a:avLst/>
              <a:gdLst/>
              <a:ahLst/>
              <a:cxnLst/>
              <a:rect l="l" t="t" r="r" b="b"/>
              <a:pathLst>
                <a:path w="142875" h="142239">
                  <a:moveTo>
                    <a:pt x="71365" y="0"/>
                  </a:moveTo>
                  <a:lnTo>
                    <a:pt x="0" y="141744"/>
                  </a:lnTo>
                  <a:lnTo>
                    <a:pt x="142731" y="141744"/>
                  </a:lnTo>
                  <a:lnTo>
                    <a:pt x="71365" y="0"/>
                  </a:lnTo>
                  <a:close/>
                </a:path>
              </a:pathLst>
            </a:custGeom>
            <a:solidFill>
              <a:srgbClr val="22F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514338" y="2618473"/>
              <a:ext cx="142875" cy="142240"/>
            </a:xfrm>
            <a:custGeom>
              <a:avLst/>
              <a:gdLst/>
              <a:ahLst/>
              <a:cxnLst/>
              <a:rect l="l" t="t" r="r" b="b"/>
              <a:pathLst>
                <a:path w="142875" h="142239">
                  <a:moveTo>
                    <a:pt x="71365" y="141744"/>
                  </a:moveTo>
                  <a:lnTo>
                    <a:pt x="142731" y="0"/>
                  </a:lnTo>
                  <a:lnTo>
                    <a:pt x="0" y="0"/>
                  </a:lnTo>
                  <a:lnTo>
                    <a:pt x="71365" y="141744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514347" y="2084108"/>
              <a:ext cx="142875" cy="142240"/>
            </a:xfrm>
            <a:custGeom>
              <a:avLst/>
              <a:gdLst/>
              <a:ahLst/>
              <a:cxnLst/>
              <a:rect l="l" t="t" r="r" b="b"/>
              <a:pathLst>
                <a:path w="142875" h="142239">
                  <a:moveTo>
                    <a:pt x="71365" y="0"/>
                  </a:moveTo>
                  <a:lnTo>
                    <a:pt x="0" y="141744"/>
                  </a:lnTo>
                  <a:lnTo>
                    <a:pt x="142731" y="141744"/>
                  </a:lnTo>
                  <a:lnTo>
                    <a:pt x="71365" y="0"/>
                  </a:lnTo>
                  <a:close/>
                </a:path>
              </a:pathLst>
            </a:custGeom>
            <a:solidFill>
              <a:srgbClr val="22F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514347" y="3252431"/>
              <a:ext cx="142875" cy="142240"/>
            </a:xfrm>
            <a:custGeom>
              <a:avLst/>
              <a:gdLst/>
              <a:ahLst/>
              <a:cxnLst/>
              <a:rect l="l" t="t" r="r" b="b"/>
              <a:pathLst>
                <a:path w="142875" h="142239">
                  <a:moveTo>
                    <a:pt x="71365" y="0"/>
                  </a:moveTo>
                  <a:lnTo>
                    <a:pt x="0" y="141744"/>
                  </a:lnTo>
                  <a:lnTo>
                    <a:pt x="142731" y="141744"/>
                  </a:lnTo>
                  <a:lnTo>
                    <a:pt x="71365" y="0"/>
                  </a:lnTo>
                  <a:close/>
                </a:path>
              </a:pathLst>
            </a:custGeom>
            <a:solidFill>
              <a:srgbClr val="FFE4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514347" y="3876192"/>
              <a:ext cx="142875" cy="658495"/>
            </a:xfrm>
            <a:custGeom>
              <a:avLst/>
              <a:gdLst/>
              <a:ahLst/>
              <a:cxnLst/>
              <a:rect l="l" t="t" r="r" b="b"/>
              <a:pathLst>
                <a:path w="142875" h="658495">
                  <a:moveTo>
                    <a:pt x="142722" y="658482"/>
                  </a:moveTo>
                  <a:lnTo>
                    <a:pt x="71361" y="516737"/>
                  </a:lnTo>
                  <a:lnTo>
                    <a:pt x="0" y="658482"/>
                  </a:lnTo>
                  <a:lnTo>
                    <a:pt x="142722" y="658482"/>
                  </a:lnTo>
                  <a:close/>
                </a:path>
                <a:path w="142875" h="658495">
                  <a:moveTo>
                    <a:pt x="142722" y="141744"/>
                  </a:moveTo>
                  <a:lnTo>
                    <a:pt x="71361" y="0"/>
                  </a:lnTo>
                  <a:lnTo>
                    <a:pt x="0" y="141744"/>
                  </a:lnTo>
                  <a:lnTo>
                    <a:pt x="142722" y="141744"/>
                  </a:lnTo>
                  <a:close/>
                </a:path>
              </a:pathLst>
            </a:custGeom>
            <a:solidFill>
              <a:srgbClr val="22F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532394" y="117068"/>
              <a:ext cx="442595" cy="241300"/>
            </a:xfrm>
            <a:custGeom>
              <a:avLst/>
              <a:gdLst/>
              <a:ahLst/>
              <a:cxnLst/>
              <a:rect l="l" t="t" r="r" b="b"/>
              <a:pathLst>
                <a:path w="442595" h="241300">
                  <a:moveTo>
                    <a:pt x="6273" y="0"/>
                  </a:moveTo>
                  <a:lnTo>
                    <a:pt x="0" y="0"/>
                  </a:lnTo>
                  <a:lnTo>
                    <a:pt x="0" y="237629"/>
                  </a:lnTo>
                  <a:lnTo>
                    <a:pt x="6273" y="237629"/>
                  </a:lnTo>
                  <a:lnTo>
                    <a:pt x="6273" y="0"/>
                  </a:lnTo>
                  <a:close/>
                </a:path>
                <a:path w="442595" h="241300">
                  <a:moveTo>
                    <a:pt x="133794" y="68846"/>
                  </a:moveTo>
                  <a:lnTo>
                    <a:pt x="130721" y="64300"/>
                  </a:lnTo>
                  <a:lnTo>
                    <a:pt x="129260" y="62141"/>
                  </a:lnTo>
                  <a:lnTo>
                    <a:pt x="124002" y="60566"/>
                  </a:lnTo>
                  <a:lnTo>
                    <a:pt x="124002" y="69126"/>
                  </a:lnTo>
                  <a:lnTo>
                    <a:pt x="124002" y="86563"/>
                  </a:lnTo>
                  <a:lnTo>
                    <a:pt x="118897" y="91389"/>
                  </a:lnTo>
                  <a:lnTo>
                    <a:pt x="82664" y="91389"/>
                  </a:lnTo>
                  <a:lnTo>
                    <a:pt x="82664" y="64300"/>
                  </a:lnTo>
                  <a:lnTo>
                    <a:pt x="118745" y="64300"/>
                  </a:lnTo>
                  <a:lnTo>
                    <a:pt x="124002" y="69126"/>
                  </a:lnTo>
                  <a:lnTo>
                    <a:pt x="124002" y="60566"/>
                  </a:lnTo>
                  <a:lnTo>
                    <a:pt x="120916" y="59626"/>
                  </a:lnTo>
                  <a:lnTo>
                    <a:pt x="127660" y="56451"/>
                  </a:lnTo>
                  <a:lnTo>
                    <a:pt x="127749" y="56311"/>
                  </a:lnTo>
                  <a:lnTo>
                    <a:pt x="130937" y="50838"/>
                  </a:lnTo>
                  <a:lnTo>
                    <a:pt x="130937" y="42443"/>
                  </a:lnTo>
                  <a:lnTo>
                    <a:pt x="129425" y="33934"/>
                  </a:lnTo>
                  <a:lnTo>
                    <a:pt x="127127" y="30632"/>
                  </a:lnTo>
                  <a:lnTo>
                    <a:pt x="125031" y="27647"/>
                  </a:lnTo>
                  <a:lnTo>
                    <a:pt x="121373" y="25641"/>
                  </a:lnTo>
                  <a:lnTo>
                    <a:pt x="121373" y="34925"/>
                  </a:lnTo>
                  <a:lnTo>
                    <a:pt x="121373" y="51917"/>
                  </a:lnTo>
                  <a:lnTo>
                    <a:pt x="116649" y="56311"/>
                  </a:lnTo>
                  <a:lnTo>
                    <a:pt x="82664" y="56311"/>
                  </a:lnTo>
                  <a:lnTo>
                    <a:pt x="82664" y="30632"/>
                  </a:lnTo>
                  <a:lnTo>
                    <a:pt x="116649" y="30632"/>
                  </a:lnTo>
                  <a:lnTo>
                    <a:pt x="121373" y="34925"/>
                  </a:lnTo>
                  <a:lnTo>
                    <a:pt x="121373" y="25641"/>
                  </a:lnTo>
                  <a:lnTo>
                    <a:pt x="117944" y="23736"/>
                  </a:lnTo>
                  <a:lnTo>
                    <a:pt x="108343" y="22390"/>
                  </a:lnTo>
                  <a:lnTo>
                    <a:pt x="73342" y="22390"/>
                  </a:lnTo>
                  <a:lnTo>
                    <a:pt x="73342" y="99631"/>
                  </a:lnTo>
                  <a:lnTo>
                    <a:pt x="109486" y="99631"/>
                  </a:lnTo>
                  <a:lnTo>
                    <a:pt x="119697" y="98209"/>
                  </a:lnTo>
                  <a:lnTo>
                    <a:pt x="127342" y="94068"/>
                  </a:lnTo>
                  <a:lnTo>
                    <a:pt x="129286" y="91389"/>
                  </a:lnTo>
                  <a:lnTo>
                    <a:pt x="132143" y="87452"/>
                  </a:lnTo>
                  <a:lnTo>
                    <a:pt x="133794" y="78600"/>
                  </a:lnTo>
                  <a:lnTo>
                    <a:pt x="133794" y="68846"/>
                  </a:lnTo>
                  <a:close/>
                </a:path>
                <a:path w="442595" h="241300">
                  <a:moveTo>
                    <a:pt x="135623" y="214680"/>
                  </a:moveTo>
                  <a:lnTo>
                    <a:pt x="126250" y="192316"/>
                  </a:lnTo>
                  <a:lnTo>
                    <a:pt x="123101" y="184835"/>
                  </a:lnTo>
                  <a:lnTo>
                    <a:pt x="113449" y="161823"/>
                  </a:lnTo>
                  <a:lnTo>
                    <a:pt x="113449" y="184835"/>
                  </a:lnTo>
                  <a:lnTo>
                    <a:pt x="84035" y="184835"/>
                  </a:lnTo>
                  <a:lnTo>
                    <a:pt x="98742" y="149364"/>
                  </a:lnTo>
                  <a:lnTo>
                    <a:pt x="99961" y="152603"/>
                  </a:lnTo>
                  <a:lnTo>
                    <a:pt x="113449" y="184835"/>
                  </a:lnTo>
                  <a:lnTo>
                    <a:pt x="113449" y="161823"/>
                  </a:lnTo>
                  <a:lnTo>
                    <a:pt x="108229" y="149364"/>
                  </a:lnTo>
                  <a:lnTo>
                    <a:pt x="103085" y="137121"/>
                  </a:lnTo>
                  <a:lnTo>
                    <a:pt x="94729" y="137121"/>
                  </a:lnTo>
                  <a:lnTo>
                    <a:pt x="62001" y="214680"/>
                  </a:lnTo>
                  <a:lnTo>
                    <a:pt x="71869" y="214680"/>
                  </a:lnTo>
                  <a:lnTo>
                    <a:pt x="81178" y="192316"/>
                  </a:lnTo>
                  <a:lnTo>
                    <a:pt x="116154" y="192316"/>
                  </a:lnTo>
                  <a:lnTo>
                    <a:pt x="125450" y="214680"/>
                  </a:lnTo>
                  <a:lnTo>
                    <a:pt x="135623" y="214680"/>
                  </a:lnTo>
                  <a:close/>
                </a:path>
                <a:path w="442595" h="241300">
                  <a:moveTo>
                    <a:pt x="157035" y="134162"/>
                  </a:moveTo>
                  <a:lnTo>
                    <a:pt x="148285" y="134162"/>
                  </a:lnTo>
                  <a:lnTo>
                    <a:pt x="148285" y="214604"/>
                  </a:lnTo>
                  <a:lnTo>
                    <a:pt x="157035" y="214604"/>
                  </a:lnTo>
                  <a:lnTo>
                    <a:pt x="157035" y="134162"/>
                  </a:lnTo>
                  <a:close/>
                </a:path>
                <a:path w="442595" h="241300">
                  <a:moveTo>
                    <a:pt x="200583" y="90906"/>
                  </a:moveTo>
                  <a:lnTo>
                    <a:pt x="195326" y="84645"/>
                  </a:lnTo>
                  <a:lnTo>
                    <a:pt x="193040" y="88036"/>
                  </a:lnTo>
                  <a:lnTo>
                    <a:pt x="183857" y="92748"/>
                  </a:lnTo>
                  <a:lnTo>
                    <a:pt x="178638" y="93827"/>
                  </a:lnTo>
                  <a:lnTo>
                    <a:pt x="163207" y="93827"/>
                  </a:lnTo>
                  <a:lnTo>
                    <a:pt x="157302" y="88785"/>
                  </a:lnTo>
                  <a:lnTo>
                    <a:pt x="157302" y="73952"/>
                  </a:lnTo>
                  <a:lnTo>
                    <a:pt x="200240" y="73952"/>
                  </a:lnTo>
                  <a:lnTo>
                    <a:pt x="200240" y="67360"/>
                  </a:lnTo>
                  <a:lnTo>
                    <a:pt x="191477" y="46799"/>
                  </a:lnTo>
                  <a:lnTo>
                    <a:pt x="191477" y="54432"/>
                  </a:lnTo>
                  <a:lnTo>
                    <a:pt x="191477" y="67360"/>
                  </a:lnTo>
                  <a:lnTo>
                    <a:pt x="157340" y="67360"/>
                  </a:lnTo>
                  <a:lnTo>
                    <a:pt x="157302" y="54432"/>
                  </a:lnTo>
                  <a:lnTo>
                    <a:pt x="163360" y="49110"/>
                  </a:lnTo>
                  <a:lnTo>
                    <a:pt x="185305" y="49110"/>
                  </a:lnTo>
                  <a:lnTo>
                    <a:pt x="191477" y="54432"/>
                  </a:lnTo>
                  <a:lnTo>
                    <a:pt x="191477" y="46799"/>
                  </a:lnTo>
                  <a:lnTo>
                    <a:pt x="185229" y="43357"/>
                  </a:lnTo>
                  <a:lnTo>
                    <a:pt x="174332" y="41795"/>
                  </a:lnTo>
                  <a:lnTo>
                    <a:pt x="163449" y="43357"/>
                  </a:lnTo>
                  <a:lnTo>
                    <a:pt x="148551" y="78879"/>
                  </a:lnTo>
                  <a:lnTo>
                    <a:pt x="150139" y="88036"/>
                  </a:lnTo>
                  <a:lnTo>
                    <a:pt x="150202" y="88379"/>
                  </a:lnTo>
                  <a:lnTo>
                    <a:pt x="155054" y="95338"/>
                  </a:lnTo>
                  <a:lnTo>
                    <a:pt x="162966" y="99618"/>
                  </a:lnTo>
                  <a:lnTo>
                    <a:pt x="174053" y="101104"/>
                  </a:lnTo>
                  <a:lnTo>
                    <a:pt x="177952" y="101104"/>
                  </a:lnTo>
                  <a:lnTo>
                    <a:pt x="185839" y="100279"/>
                  </a:lnTo>
                  <a:lnTo>
                    <a:pt x="195872" y="95338"/>
                  </a:lnTo>
                  <a:lnTo>
                    <a:pt x="197510" y="93827"/>
                  </a:lnTo>
                  <a:lnTo>
                    <a:pt x="200202" y="91236"/>
                  </a:lnTo>
                  <a:lnTo>
                    <a:pt x="200583" y="90906"/>
                  </a:lnTo>
                  <a:close/>
                </a:path>
                <a:path w="442595" h="241300">
                  <a:moveTo>
                    <a:pt x="252209" y="158115"/>
                  </a:moveTo>
                  <a:lnTo>
                    <a:pt x="243027" y="158115"/>
                  </a:lnTo>
                  <a:lnTo>
                    <a:pt x="229654" y="201320"/>
                  </a:lnTo>
                  <a:lnTo>
                    <a:pt x="216014" y="159270"/>
                  </a:lnTo>
                  <a:lnTo>
                    <a:pt x="207175" y="159270"/>
                  </a:lnTo>
                  <a:lnTo>
                    <a:pt x="193649" y="201295"/>
                  </a:lnTo>
                  <a:lnTo>
                    <a:pt x="180238" y="158115"/>
                  </a:lnTo>
                  <a:lnTo>
                    <a:pt x="171069" y="158115"/>
                  </a:lnTo>
                  <a:lnTo>
                    <a:pt x="189458" y="214642"/>
                  </a:lnTo>
                  <a:lnTo>
                    <a:pt x="197421" y="214642"/>
                  </a:lnTo>
                  <a:lnTo>
                    <a:pt x="211594" y="171399"/>
                  </a:lnTo>
                  <a:lnTo>
                    <a:pt x="225844" y="214642"/>
                  </a:lnTo>
                  <a:lnTo>
                    <a:pt x="233845" y="214642"/>
                  </a:lnTo>
                  <a:lnTo>
                    <a:pt x="252209" y="158115"/>
                  </a:lnTo>
                  <a:close/>
                </a:path>
                <a:path w="442595" h="241300">
                  <a:moveTo>
                    <a:pt x="289699" y="43357"/>
                  </a:moveTo>
                  <a:lnTo>
                    <a:pt x="271106" y="43357"/>
                  </a:lnTo>
                  <a:lnTo>
                    <a:pt x="271106" y="27508"/>
                  </a:lnTo>
                  <a:lnTo>
                    <a:pt x="262343" y="30099"/>
                  </a:lnTo>
                  <a:lnTo>
                    <a:pt x="262343" y="43357"/>
                  </a:lnTo>
                  <a:lnTo>
                    <a:pt x="230720" y="43357"/>
                  </a:lnTo>
                  <a:lnTo>
                    <a:pt x="230720" y="27508"/>
                  </a:lnTo>
                  <a:lnTo>
                    <a:pt x="221919" y="30099"/>
                  </a:lnTo>
                  <a:lnTo>
                    <a:pt x="221919" y="43357"/>
                  </a:lnTo>
                  <a:lnTo>
                    <a:pt x="209092" y="43357"/>
                  </a:lnTo>
                  <a:lnTo>
                    <a:pt x="209092" y="51054"/>
                  </a:lnTo>
                  <a:lnTo>
                    <a:pt x="221919" y="51054"/>
                  </a:lnTo>
                  <a:lnTo>
                    <a:pt x="221881" y="77673"/>
                  </a:lnTo>
                  <a:lnTo>
                    <a:pt x="221729" y="86601"/>
                  </a:lnTo>
                  <a:lnTo>
                    <a:pt x="223685" y="92608"/>
                  </a:lnTo>
                  <a:lnTo>
                    <a:pt x="231749" y="99275"/>
                  </a:lnTo>
                  <a:lnTo>
                    <a:pt x="237959" y="100317"/>
                  </a:lnTo>
                  <a:lnTo>
                    <a:pt x="246913" y="99098"/>
                  </a:lnTo>
                  <a:lnTo>
                    <a:pt x="248742" y="98666"/>
                  </a:lnTo>
                  <a:lnTo>
                    <a:pt x="248742" y="90843"/>
                  </a:lnTo>
                  <a:lnTo>
                    <a:pt x="240588" y="92138"/>
                  </a:lnTo>
                  <a:lnTo>
                    <a:pt x="236626" y="91681"/>
                  </a:lnTo>
                  <a:lnTo>
                    <a:pt x="231787" y="87757"/>
                  </a:lnTo>
                  <a:lnTo>
                    <a:pt x="230682" y="83972"/>
                  </a:lnTo>
                  <a:lnTo>
                    <a:pt x="230682" y="51092"/>
                  </a:lnTo>
                  <a:lnTo>
                    <a:pt x="262305" y="51092"/>
                  </a:lnTo>
                  <a:lnTo>
                    <a:pt x="262305" y="77673"/>
                  </a:lnTo>
                  <a:lnTo>
                    <a:pt x="262191" y="86601"/>
                  </a:lnTo>
                  <a:lnTo>
                    <a:pt x="264134" y="92608"/>
                  </a:lnTo>
                  <a:lnTo>
                    <a:pt x="271145" y="98412"/>
                  </a:lnTo>
                  <a:lnTo>
                    <a:pt x="275221" y="99568"/>
                  </a:lnTo>
                  <a:lnTo>
                    <a:pt x="282613" y="99568"/>
                  </a:lnTo>
                  <a:lnTo>
                    <a:pt x="287337" y="99060"/>
                  </a:lnTo>
                  <a:lnTo>
                    <a:pt x="289166" y="98628"/>
                  </a:lnTo>
                  <a:lnTo>
                    <a:pt x="289166" y="90817"/>
                  </a:lnTo>
                  <a:lnTo>
                    <a:pt x="281012" y="92113"/>
                  </a:lnTo>
                  <a:lnTo>
                    <a:pt x="277050" y="91643"/>
                  </a:lnTo>
                  <a:lnTo>
                    <a:pt x="272211" y="87718"/>
                  </a:lnTo>
                  <a:lnTo>
                    <a:pt x="271106" y="83934"/>
                  </a:lnTo>
                  <a:lnTo>
                    <a:pt x="271106" y="51054"/>
                  </a:lnTo>
                  <a:lnTo>
                    <a:pt x="289699" y="51054"/>
                  </a:lnTo>
                  <a:lnTo>
                    <a:pt x="289699" y="43357"/>
                  </a:lnTo>
                  <a:close/>
                </a:path>
                <a:path w="442595" h="241300">
                  <a:moveTo>
                    <a:pt x="309892" y="178523"/>
                  </a:moveTo>
                  <a:lnTo>
                    <a:pt x="301167" y="160515"/>
                  </a:lnTo>
                  <a:lnTo>
                    <a:pt x="301167" y="189649"/>
                  </a:lnTo>
                  <a:lnTo>
                    <a:pt x="301167" y="206578"/>
                  </a:lnTo>
                  <a:lnTo>
                    <a:pt x="300901" y="206832"/>
                  </a:lnTo>
                  <a:lnTo>
                    <a:pt x="296252" y="208559"/>
                  </a:lnTo>
                  <a:lnTo>
                    <a:pt x="292023" y="209067"/>
                  </a:lnTo>
                  <a:lnTo>
                    <a:pt x="272554" y="209067"/>
                  </a:lnTo>
                  <a:lnTo>
                    <a:pt x="269963" y="205320"/>
                  </a:lnTo>
                  <a:lnTo>
                    <a:pt x="269963" y="192430"/>
                  </a:lnTo>
                  <a:lnTo>
                    <a:pt x="272630" y="188785"/>
                  </a:lnTo>
                  <a:lnTo>
                    <a:pt x="291833" y="188785"/>
                  </a:lnTo>
                  <a:lnTo>
                    <a:pt x="300786" y="189649"/>
                  </a:lnTo>
                  <a:lnTo>
                    <a:pt x="301167" y="189649"/>
                  </a:lnTo>
                  <a:lnTo>
                    <a:pt x="301167" y="160515"/>
                  </a:lnTo>
                  <a:lnTo>
                    <a:pt x="296799" y="158089"/>
                  </a:lnTo>
                  <a:lnTo>
                    <a:pt x="287083" y="156819"/>
                  </a:lnTo>
                  <a:lnTo>
                    <a:pt x="286512" y="156819"/>
                  </a:lnTo>
                  <a:lnTo>
                    <a:pt x="279057" y="157530"/>
                  </a:lnTo>
                  <a:lnTo>
                    <a:pt x="272326" y="159778"/>
                  </a:lnTo>
                  <a:lnTo>
                    <a:pt x="266712" y="163741"/>
                  </a:lnTo>
                  <a:lnTo>
                    <a:pt x="262661" y="169595"/>
                  </a:lnTo>
                  <a:lnTo>
                    <a:pt x="269735" y="173024"/>
                  </a:lnTo>
                  <a:lnTo>
                    <a:pt x="270116" y="172339"/>
                  </a:lnTo>
                  <a:lnTo>
                    <a:pt x="272351" y="168516"/>
                  </a:lnTo>
                  <a:lnTo>
                    <a:pt x="272211" y="168516"/>
                  </a:lnTo>
                  <a:lnTo>
                    <a:pt x="279946" y="164515"/>
                  </a:lnTo>
                  <a:lnTo>
                    <a:pt x="283527" y="164274"/>
                  </a:lnTo>
                  <a:lnTo>
                    <a:pt x="296672" y="164274"/>
                  </a:lnTo>
                  <a:lnTo>
                    <a:pt x="301129" y="168516"/>
                  </a:lnTo>
                  <a:lnTo>
                    <a:pt x="301129" y="182880"/>
                  </a:lnTo>
                  <a:lnTo>
                    <a:pt x="293471" y="181914"/>
                  </a:lnTo>
                  <a:lnTo>
                    <a:pt x="286727" y="181914"/>
                  </a:lnTo>
                  <a:lnTo>
                    <a:pt x="274180" y="182880"/>
                  </a:lnTo>
                  <a:lnTo>
                    <a:pt x="274701" y="182880"/>
                  </a:lnTo>
                  <a:lnTo>
                    <a:pt x="266903" y="185775"/>
                  </a:lnTo>
                  <a:lnTo>
                    <a:pt x="262470" y="191046"/>
                  </a:lnTo>
                  <a:lnTo>
                    <a:pt x="261099" y="198945"/>
                  </a:lnTo>
                  <a:lnTo>
                    <a:pt x="262001" y="205320"/>
                  </a:lnTo>
                  <a:lnTo>
                    <a:pt x="262089" y="205968"/>
                  </a:lnTo>
                  <a:lnTo>
                    <a:pt x="265836" y="211378"/>
                  </a:lnTo>
                  <a:lnTo>
                    <a:pt x="273519" y="214858"/>
                  </a:lnTo>
                  <a:lnTo>
                    <a:pt x="286270" y="216090"/>
                  </a:lnTo>
                  <a:lnTo>
                    <a:pt x="290347" y="216090"/>
                  </a:lnTo>
                  <a:lnTo>
                    <a:pt x="309892" y="188785"/>
                  </a:lnTo>
                  <a:lnTo>
                    <a:pt x="309892" y="178523"/>
                  </a:lnTo>
                  <a:close/>
                </a:path>
                <a:path w="442595" h="241300">
                  <a:moveTo>
                    <a:pt x="354736" y="90906"/>
                  </a:moveTo>
                  <a:lnTo>
                    <a:pt x="349478" y="84645"/>
                  </a:lnTo>
                  <a:lnTo>
                    <a:pt x="347192" y="88036"/>
                  </a:lnTo>
                  <a:lnTo>
                    <a:pt x="338010" y="92748"/>
                  </a:lnTo>
                  <a:lnTo>
                    <a:pt x="332790" y="93827"/>
                  </a:lnTo>
                  <a:lnTo>
                    <a:pt x="317360" y="93827"/>
                  </a:lnTo>
                  <a:lnTo>
                    <a:pt x="311454" y="88785"/>
                  </a:lnTo>
                  <a:lnTo>
                    <a:pt x="311454" y="73952"/>
                  </a:lnTo>
                  <a:lnTo>
                    <a:pt x="354393" y="73952"/>
                  </a:lnTo>
                  <a:lnTo>
                    <a:pt x="354393" y="67360"/>
                  </a:lnTo>
                  <a:lnTo>
                    <a:pt x="345630" y="46799"/>
                  </a:lnTo>
                  <a:lnTo>
                    <a:pt x="345630" y="54432"/>
                  </a:lnTo>
                  <a:lnTo>
                    <a:pt x="345630" y="67360"/>
                  </a:lnTo>
                  <a:lnTo>
                    <a:pt x="311492" y="67360"/>
                  </a:lnTo>
                  <a:lnTo>
                    <a:pt x="311454" y="54432"/>
                  </a:lnTo>
                  <a:lnTo>
                    <a:pt x="317512" y="49110"/>
                  </a:lnTo>
                  <a:lnTo>
                    <a:pt x="339458" y="49110"/>
                  </a:lnTo>
                  <a:lnTo>
                    <a:pt x="345630" y="54432"/>
                  </a:lnTo>
                  <a:lnTo>
                    <a:pt x="345630" y="46799"/>
                  </a:lnTo>
                  <a:lnTo>
                    <a:pt x="339382" y="43357"/>
                  </a:lnTo>
                  <a:lnTo>
                    <a:pt x="328485" y="41795"/>
                  </a:lnTo>
                  <a:lnTo>
                    <a:pt x="317601" y="43357"/>
                  </a:lnTo>
                  <a:lnTo>
                    <a:pt x="302704" y="78879"/>
                  </a:lnTo>
                  <a:lnTo>
                    <a:pt x="304292" y="88036"/>
                  </a:lnTo>
                  <a:lnTo>
                    <a:pt x="304355" y="88379"/>
                  </a:lnTo>
                  <a:lnTo>
                    <a:pt x="309206" y="95338"/>
                  </a:lnTo>
                  <a:lnTo>
                    <a:pt x="317119" y="99618"/>
                  </a:lnTo>
                  <a:lnTo>
                    <a:pt x="328206" y="101104"/>
                  </a:lnTo>
                  <a:lnTo>
                    <a:pt x="332105" y="101104"/>
                  </a:lnTo>
                  <a:lnTo>
                    <a:pt x="339991" y="100279"/>
                  </a:lnTo>
                  <a:lnTo>
                    <a:pt x="350024" y="95338"/>
                  </a:lnTo>
                  <a:lnTo>
                    <a:pt x="351663" y="93827"/>
                  </a:lnTo>
                  <a:lnTo>
                    <a:pt x="354355" y="91236"/>
                  </a:lnTo>
                  <a:lnTo>
                    <a:pt x="354736" y="90906"/>
                  </a:lnTo>
                  <a:close/>
                </a:path>
                <a:path w="442595" h="241300">
                  <a:moveTo>
                    <a:pt x="377177" y="158394"/>
                  </a:moveTo>
                  <a:lnTo>
                    <a:pt x="368414" y="158394"/>
                  </a:lnTo>
                  <a:lnTo>
                    <a:pt x="368490" y="204381"/>
                  </a:lnTo>
                  <a:lnTo>
                    <a:pt x="365556" y="205346"/>
                  </a:lnTo>
                  <a:lnTo>
                    <a:pt x="359918" y="207111"/>
                  </a:lnTo>
                  <a:lnTo>
                    <a:pt x="341630" y="207111"/>
                  </a:lnTo>
                  <a:lnTo>
                    <a:pt x="336715" y="202615"/>
                  </a:lnTo>
                  <a:lnTo>
                    <a:pt x="336715" y="158394"/>
                  </a:lnTo>
                  <a:lnTo>
                    <a:pt x="327952" y="158394"/>
                  </a:lnTo>
                  <a:lnTo>
                    <a:pt x="327952" y="193255"/>
                  </a:lnTo>
                  <a:lnTo>
                    <a:pt x="329425" y="202615"/>
                  </a:lnTo>
                  <a:lnTo>
                    <a:pt x="333781" y="209321"/>
                  </a:lnTo>
                  <a:lnTo>
                    <a:pt x="341020" y="213360"/>
                  </a:lnTo>
                  <a:lnTo>
                    <a:pt x="351116" y="214706"/>
                  </a:lnTo>
                  <a:lnTo>
                    <a:pt x="359156" y="214706"/>
                  </a:lnTo>
                  <a:lnTo>
                    <a:pt x="368338" y="212153"/>
                  </a:lnTo>
                  <a:lnTo>
                    <a:pt x="368490" y="212153"/>
                  </a:lnTo>
                  <a:lnTo>
                    <a:pt x="368490" y="228282"/>
                  </a:lnTo>
                  <a:lnTo>
                    <a:pt x="363080" y="233616"/>
                  </a:lnTo>
                  <a:lnTo>
                    <a:pt x="343916" y="233616"/>
                  </a:lnTo>
                  <a:lnTo>
                    <a:pt x="337210" y="228536"/>
                  </a:lnTo>
                  <a:lnTo>
                    <a:pt x="334314" y="223532"/>
                  </a:lnTo>
                  <a:lnTo>
                    <a:pt x="333895" y="222707"/>
                  </a:lnTo>
                  <a:lnTo>
                    <a:pt x="326440" y="226885"/>
                  </a:lnTo>
                  <a:lnTo>
                    <a:pt x="330441" y="232460"/>
                  </a:lnTo>
                  <a:lnTo>
                    <a:pt x="335876" y="237896"/>
                  </a:lnTo>
                  <a:lnTo>
                    <a:pt x="343877" y="241071"/>
                  </a:lnTo>
                  <a:lnTo>
                    <a:pt x="352412" y="241071"/>
                  </a:lnTo>
                  <a:lnTo>
                    <a:pt x="363118" y="239547"/>
                  </a:lnTo>
                  <a:lnTo>
                    <a:pt x="370878" y="235038"/>
                  </a:lnTo>
                  <a:lnTo>
                    <a:pt x="371767" y="233616"/>
                  </a:lnTo>
                  <a:lnTo>
                    <a:pt x="375589" y="227609"/>
                  </a:lnTo>
                  <a:lnTo>
                    <a:pt x="377177" y="217373"/>
                  </a:lnTo>
                  <a:lnTo>
                    <a:pt x="377177" y="212153"/>
                  </a:lnTo>
                  <a:lnTo>
                    <a:pt x="377177" y="207111"/>
                  </a:lnTo>
                  <a:lnTo>
                    <a:pt x="377177" y="158394"/>
                  </a:lnTo>
                  <a:close/>
                </a:path>
                <a:path w="442595" h="241300">
                  <a:moveTo>
                    <a:pt x="391617" y="50520"/>
                  </a:moveTo>
                  <a:lnTo>
                    <a:pt x="369900" y="50520"/>
                  </a:lnTo>
                  <a:lnTo>
                    <a:pt x="369824" y="99606"/>
                  </a:lnTo>
                  <a:lnTo>
                    <a:pt x="378587" y="99606"/>
                  </a:lnTo>
                  <a:lnTo>
                    <a:pt x="378587" y="55054"/>
                  </a:lnTo>
                  <a:lnTo>
                    <a:pt x="378929" y="54267"/>
                  </a:lnTo>
                  <a:lnTo>
                    <a:pt x="380987" y="52895"/>
                  </a:lnTo>
                  <a:lnTo>
                    <a:pt x="382625" y="52387"/>
                  </a:lnTo>
                  <a:lnTo>
                    <a:pt x="387883" y="50990"/>
                  </a:lnTo>
                  <a:lnTo>
                    <a:pt x="391617" y="50520"/>
                  </a:lnTo>
                  <a:close/>
                </a:path>
                <a:path w="442595" h="241300">
                  <a:moveTo>
                    <a:pt x="401675" y="43027"/>
                  </a:moveTo>
                  <a:lnTo>
                    <a:pt x="393293" y="42379"/>
                  </a:lnTo>
                  <a:lnTo>
                    <a:pt x="386054" y="43243"/>
                  </a:lnTo>
                  <a:lnTo>
                    <a:pt x="377367" y="45694"/>
                  </a:lnTo>
                  <a:lnTo>
                    <a:pt x="372567" y="46990"/>
                  </a:lnTo>
                  <a:lnTo>
                    <a:pt x="371005" y="48869"/>
                  </a:lnTo>
                  <a:lnTo>
                    <a:pt x="369900" y="50165"/>
                  </a:lnTo>
                  <a:lnTo>
                    <a:pt x="400456" y="50165"/>
                  </a:lnTo>
                  <a:lnTo>
                    <a:pt x="401637" y="43243"/>
                  </a:lnTo>
                  <a:lnTo>
                    <a:pt x="401675" y="43027"/>
                  </a:lnTo>
                  <a:close/>
                </a:path>
                <a:path w="442595" h="241300">
                  <a:moveTo>
                    <a:pt x="442544" y="199161"/>
                  </a:moveTo>
                  <a:lnTo>
                    <a:pt x="409206" y="181876"/>
                  </a:lnTo>
                  <a:lnTo>
                    <a:pt x="403148" y="180975"/>
                  </a:lnTo>
                  <a:lnTo>
                    <a:pt x="403148" y="165887"/>
                  </a:lnTo>
                  <a:lnTo>
                    <a:pt x="410730" y="164350"/>
                  </a:lnTo>
                  <a:lnTo>
                    <a:pt x="431038" y="164350"/>
                  </a:lnTo>
                  <a:lnTo>
                    <a:pt x="434009" y="171513"/>
                  </a:lnTo>
                  <a:lnTo>
                    <a:pt x="434314" y="171983"/>
                  </a:lnTo>
                  <a:lnTo>
                    <a:pt x="440905" y="168059"/>
                  </a:lnTo>
                  <a:lnTo>
                    <a:pt x="439686" y="165887"/>
                  </a:lnTo>
                  <a:lnTo>
                    <a:pt x="438962" y="165023"/>
                  </a:lnTo>
                  <a:lnTo>
                    <a:pt x="438442" y="164350"/>
                  </a:lnTo>
                  <a:lnTo>
                    <a:pt x="434657" y="159486"/>
                  </a:lnTo>
                  <a:lnTo>
                    <a:pt x="427647" y="156819"/>
                  </a:lnTo>
                  <a:lnTo>
                    <a:pt x="417474" y="156819"/>
                  </a:lnTo>
                  <a:lnTo>
                    <a:pt x="407708" y="157924"/>
                  </a:lnTo>
                  <a:lnTo>
                    <a:pt x="400469" y="161163"/>
                  </a:lnTo>
                  <a:lnTo>
                    <a:pt x="395973" y="166382"/>
                  </a:lnTo>
                  <a:lnTo>
                    <a:pt x="394423" y="173456"/>
                  </a:lnTo>
                  <a:lnTo>
                    <a:pt x="396582" y="181876"/>
                  </a:lnTo>
                  <a:lnTo>
                    <a:pt x="427812" y="191109"/>
                  </a:lnTo>
                  <a:lnTo>
                    <a:pt x="434009" y="192252"/>
                  </a:lnTo>
                  <a:lnTo>
                    <a:pt x="434009" y="201980"/>
                  </a:lnTo>
                  <a:lnTo>
                    <a:pt x="433171" y="203949"/>
                  </a:lnTo>
                  <a:lnTo>
                    <a:pt x="431469" y="205574"/>
                  </a:lnTo>
                  <a:lnTo>
                    <a:pt x="429018" y="207810"/>
                  </a:lnTo>
                  <a:lnTo>
                    <a:pt x="424675" y="208927"/>
                  </a:lnTo>
                  <a:lnTo>
                    <a:pt x="410311" y="208597"/>
                  </a:lnTo>
                  <a:lnTo>
                    <a:pt x="404634" y="207010"/>
                  </a:lnTo>
                  <a:lnTo>
                    <a:pt x="401586" y="199885"/>
                  </a:lnTo>
                  <a:lnTo>
                    <a:pt x="401243" y="199161"/>
                  </a:lnTo>
                  <a:lnTo>
                    <a:pt x="401167" y="199021"/>
                  </a:lnTo>
                  <a:lnTo>
                    <a:pt x="393712" y="203200"/>
                  </a:lnTo>
                  <a:lnTo>
                    <a:pt x="393966" y="203631"/>
                  </a:lnTo>
                  <a:lnTo>
                    <a:pt x="394423" y="204457"/>
                  </a:lnTo>
                  <a:lnTo>
                    <a:pt x="394881" y="205219"/>
                  </a:lnTo>
                  <a:lnTo>
                    <a:pt x="395071" y="205574"/>
                  </a:lnTo>
                  <a:lnTo>
                    <a:pt x="398932" y="210210"/>
                  </a:lnTo>
                  <a:lnTo>
                    <a:pt x="404101" y="213512"/>
                  </a:lnTo>
                  <a:lnTo>
                    <a:pt x="410641" y="215468"/>
                  </a:lnTo>
                  <a:lnTo>
                    <a:pt x="418579" y="216128"/>
                  </a:lnTo>
                  <a:lnTo>
                    <a:pt x="428840" y="215011"/>
                  </a:lnTo>
                  <a:lnTo>
                    <a:pt x="436359" y="211747"/>
                  </a:lnTo>
                  <a:lnTo>
                    <a:pt x="438810" y="208927"/>
                  </a:lnTo>
                  <a:lnTo>
                    <a:pt x="440969" y="206425"/>
                  </a:lnTo>
                  <a:lnTo>
                    <a:pt x="442544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833615" y="4169397"/>
            <a:ext cx="3401695" cy="68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8065">
              <a:lnSpc>
                <a:spcPct val="100000"/>
              </a:lnSpc>
              <a:spcBef>
                <a:spcPts val="100"/>
              </a:spcBef>
            </a:pPr>
            <a:r>
              <a:rPr dirty="0" sz="1050" spc="-10" b="1">
                <a:latin typeface="Calibri"/>
                <a:cs typeface="Calibri"/>
              </a:rPr>
              <a:t>Software-</a:t>
            </a:r>
            <a:r>
              <a:rPr dirty="0" sz="1050" b="1">
                <a:latin typeface="Calibri"/>
                <a:cs typeface="Calibri"/>
              </a:rPr>
              <a:t>centred</a:t>
            </a:r>
            <a:r>
              <a:rPr dirty="0" sz="1050" spc="10" b="1">
                <a:latin typeface="Calibri"/>
                <a:cs typeface="Calibri"/>
              </a:rPr>
              <a:t> </a:t>
            </a:r>
            <a:r>
              <a:rPr dirty="0" sz="1050" spc="-10" b="1">
                <a:latin typeface="Calibri"/>
                <a:cs typeface="Calibri"/>
              </a:rPr>
              <a:t>vehicle</a:t>
            </a:r>
            <a:r>
              <a:rPr dirty="0" sz="1050" spc="10" b="1">
                <a:latin typeface="Calibri"/>
                <a:cs typeface="Calibri"/>
              </a:rPr>
              <a:t> </a:t>
            </a:r>
            <a:r>
              <a:rPr dirty="0" sz="1050" spc="-10" b="1">
                <a:latin typeface="Calibri"/>
                <a:cs typeface="Calibri"/>
              </a:rPr>
              <a:t>design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Your</a:t>
            </a:r>
            <a:r>
              <a:rPr dirty="0" sz="1200" spc="-3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company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is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investing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in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key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megatrends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to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drive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49" name="object 49" descr=""/>
          <p:cNvSpPr txBox="1"/>
          <p:nvPr/>
        </p:nvSpPr>
        <p:spPr>
          <a:xfrm>
            <a:off x="933889" y="4869637"/>
            <a:ext cx="3201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lifecycle</a:t>
            </a:r>
            <a:r>
              <a:rPr dirty="0" sz="1200" spc="-1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value</a:t>
            </a:r>
            <a:r>
              <a:rPr dirty="0" sz="1200" spc="-1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and</a:t>
            </a:r>
            <a:r>
              <a:rPr dirty="0" sz="1200" spc="-1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sustainable mobility</a:t>
            </a:r>
            <a:r>
              <a:rPr dirty="0" sz="1200" spc="-1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847539" y="4870487"/>
            <a:ext cx="7429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z="750" spc="-50">
                <a:solidFill>
                  <a:srgbClr val="F1F1F1"/>
                </a:solidFill>
                <a:latin typeface="Calibri"/>
                <a:cs typeface="Calibri"/>
              </a:rPr>
              <a:t>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349596" y="4947221"/>
            <a:ext cx="14357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structural</a:t>
            </a:r>
            <a:r>
              <a:rPr dirty="0" sz="1200" spc="-1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and</a:t>
            </a:r>
            <a:r>
              <a:rPr dirty="0" sz="1200" spc="-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durable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338660" y="1590052"/>
            <a:ext cx="3454400" cy="334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283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Macro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infrastructure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00">
              <a:latin typeface="Calibri"/>
              <a:cs typeface="Calibri"/>
            </a:endParaRPr>
          </a:p>
          <a:p>
            <a:pPr marL="1052830" marR="970280">
              <a:lnSpc>
                <a:spcPct val="1512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shared mobility</a:t>
            </a:r>
            <a:endParaRPr sz="1200">
              <a:latin typeface="Calibri"/>
              <a:cs typeface="Calibri"/>
            </a:endParaRPr>
          </a:p>
          <a:p>
            <a:pPr marL="1052830">
              <a:lnSpc>
                <a:spcPct val="100000"/>
              </a:lnSpc>
              <a:spcBef>
                <a:spcPts val="59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1200">
              <a:latin typeface="Calibri"/>
              <a:cs typeface="Calibri"/>
            </a:endParaRPr>
          </a:p>
          <a:p>
            <a:pPr marL="1107440" marR="550545">
              <a:lnSpc>
                <a:spcPct val="292200"/>
              </a:lnSpc>
              <a:spcBef>
                <a:spcPts val="73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Stable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roadmap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Established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scrappage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policy Electrification</a:t>
            </a:r>
            <a:r>
              <a:rPr dirty="0" sz="1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push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Headwinds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are</a:t>
            </a:r>
            <a:r>
              <a:rPr dirty="0" sz="1200" spc="-2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cyclical</a:t>
            </a:r>
            <a:r>
              <a:rPr dirty="0" sz="1200" spc="-2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and</a:t>
            </a:r>
            <a:r>
              <a:rPr dirty="0" sz="1200" spc="-2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9200"/>
                </a:solidFill>
                <a:latin typeface="Calibri"/>
                <a:cs typeface="Calibri"/>
              </a:rPr>
              <a:t>manageable;</a:t>
            </a:r>
            <a:r>
              <a:rPr dirty="0" sz="1200" spc="-2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9200"/>
                </a:solidFill>
                <a:latin typeface="Calibri"/>
                <a:cs typeface="Calibri"/>
              </a:rPr>
              <a:t>Tailwinds</a:t>
            </a:r>
            <a:r>
              <a:rPr dirty="0" sz="1200" spc="-20" b="1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9200"/>
                </a:solidFill>
                <a:latin typeface="Calibri"/>
                <a:cs typeface="Calibri"/>
              </a:rPr>
              <a:t>are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Three</a:t>
            </a:r>
            <a:r>
              <a:rPr dirty="0" spc="-85"/>
              <a:t> </a:t>
            </a:r>
            <a:r>
              <a:rPr dirty="0" spc="-65"/>
              <a:t>pillars</a:t>
            </a:r>
            <a:r>
              <a:rPr dirty="0" spc="-80"/>
              <a:t> </a:t>
            </a:r>
            <a:r>
              <a:rPr dirty="0" spc="-40"/>
              <a:t>to</a:t>
            </a:r>
            <a:r>
              <a:rPr dirty="0" spc="-85"/>
              <a:t> </a:t>
            </a:r>
            <a:r>
              <a:rPr dirty="0" spc="-60"/>
              <a:t>drive</a:t>
            </a:r>
            <a:r>
              <a:rPr dirty="0" spc="-80"/>
              <a:t> </a:t>
            </a:r>
            <a:r>
              <a:rPr dirty="0" spc="-55"/>
              <a:t>next</a:t>
            </a:r>
            <a:r>
              <a:rPr dirty="0" spc="-85"/>
              <a:t> </a:t>
            </a:r>
            <a:r>
              <a:rPr dirty="0" spc="-60"/>
              <a:t>phase</a:t>
            </a:r>
            <a:r>
              <a:rPr dirty="0" spc="-80"/>
              <a:t> </a:t>
            </a:r>
            <a:r>
              <a:rPr dirty="0" spc="-40"/>
              <a:t>of</a:t>
            </a:r>
            <a:r>
              <a:rPr dirty="0" spc="-85"/>
              <a:t> </a:t>
            </a:r>
            <a:r>
              <a:rPr dirty="0" spc="-60"/>
              <a:t>value</a:t>
            </a:r>
            <a:r>
              <a:rPr dirty="0" spc="-80"/>
              <a:t> </a:t>
            </a:r>
            <a:r>
              <a:rPr dirty="0" spc="-20"/>
              <a:t>creation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78077" y="822261"/>
            <a:ext cx="7659370" cy="3493770"/>
            <a:chOff x="1278077" y="822261"/>
            <a:chExt cx="7659370" cy="3493770"/>
          </a:xfrm>
        </p:grpSpPr>
        <p:sp>
          <p:nvSpPr>
            <p:cNvPr id="4" name="object 4" descr=""/>
            <p:cNvSpPr/>
            <p:nvPr/>
          </p:nvSpPr>
          <p:spPr>
            <a:xfrm>
              <a:off x="1335227" y="879411"/>
              <a:ext cx="0" cy="673100"/>
            </a:xfrm>
            <a:custGeom>
              <a:avLst/>
              <a:gdLst/>
              <a:ahLst/>
              <a:cxnLst/>
              <a:rect l="l" t="t" r="r" b="b"/>
              <a:pathLst>
                <a:path w="0" h="673100">
                  <a:moveTo>
                    <a:pt x="0" y="0"/>
                  </a:moveTo>
                  <a:lnTo>
                    <a:pt x="0" y="67256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077" y="822261"/>
              <a:ext cx="114299" cy="1143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077" y="1494828"/>
              <a:ext cx="114299" cy="1143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12125" y="3999814"/>
              <a:ext cx="7425055" cy="316230"/>
            </a:xfrm>
            <a:custGeom>
              <a:avLst/>
              <a:gdLst/>
              <a:ahLst/>
              <a:cxnLst/>
              <a:rect l="l" t="t" r="r" b="b"/>
              <a:pathLst>
                <a:path w="7425055" h="316229">
                  <a:moveTo>
                    <a:pt x="52666" y="0"/>
                  </a:moveTo>
                  <a:lnTo>
                    <a:pt x="7372289" y="0"/>
                  </a:lnTo>
                  <a:lnTo>
                    <a:pt x="7392706" y="4166"/>
                  </a:lnTo>
                  <a:lnTo>
                    <a:pt x="7409455" y="15498"/>
                  </a:lnTo>
                  <a:lnTo>
                    <a:pt x="7420787" y="32248"/>
                  </a:lnTo>
                  <a:lnTo>
                    <a:pt x="7424953" y="52666"/>
                  </a:lnTo>
                  <a:lnTo>
                    <a:pt x="7424953" y="263309"/>
                  </a:lnTo>
                  <a:lnTo>
                    <a:pt x="7420787" y="283727"/>
                  </a:lnTo>
                  <a:lnTo>
                    <a:pt x="7409455" y="300477"/>
                  </a:lnTo>
                  <a:lnTo>
                    <a:pt x="7392706" y="311809"/>
                  </a:lnTo>
                  <a:lnTo>
                    <a:pt x="7372289" y="315975"/>
                  </a:lnTo>
                  <a:lnTo>
                    <a:pt x="52666" y="315975"/>
                  </a:lnTo>
                  <a:lnTo>
                    <a:pt x="32248" y="311809"/>
                  </a:lnTo>
                  <a:lnTo>
                    <a:pt x="15498" y="300477"/>
                  </a:lnTo>
                  <a:lnTo>
                    <a:pt x="4166" y="283727"/>
                  </a:lnTo>
                  <a:lnTo>
                    <a:pt x="0" y="263309"/>
                  </a:lnTo>
                  <a:lnTo>
                    <a:pt x="0" y="52666"/>
                  </a:lnTo>
                  <a:lnTo>
                    <a:pt x="4166" y="32248"/>
                  </a:lnTo>
                  <a:lnTo>
                    <a:pt x="15498" y="15498"/>
                  </a:lnTo>
                  <a:lnTo>
                    <a:pt x="32248" y="4166"/>
                  </a:lnTo>
                  <a:lnTo>
                    <a:pt x="52666" y="0"/>
                  </a:lnTo>
                  <a:close/>
                </a:path>
              </a:pathLst>
            </a:custGeom>
            <a:solidFill>
              <a:srgbClr val="49627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635792" y="4043908"/>
            <a:ext cx="145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Technology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518526" y="4390097"/>
            <a:ext cx="7440930" cy="281305"/>
          </a:xfrm>
          <a:custGeom>
            <a:avLst/>
            <a:gdLst/>
            <a:ahLst/>
            <a:cxnLst/>
            <a:rect l="l" t="t" r="r" b="b"/>
            <a:pathLst>
              <a:path w="7440930" h="281304">
                <a:moveTo>
                  <a:pt x="46812" y="0"/>
                </a:moveTo>
                <a:lnTo>
                  <a:pt x="7393992" y="0"/>
                </a:lnTo>
                <a:lnTo>
                  <a:pt x="7412145" y="3703"/>
                </a:lnTo>
                <a:lnTo>
                  <a:pt x="7427036" y="13777"/>
                </a:lnTo>
                <a:lnTo>
                  <a:pt x="7437111" y="28669"/>
                </a:lnTo>
                <a:lnTo>
                  <a:pt x="7440815" y="46824"/>
                </a:lnTo>
                <a:lnTo>
                  <a:pt x="7440815" y="234111"/>
                </a:lnTo>
                <a:lnTo>
                  <a:pt x="7437111" y="252261"/>
                </a:lnTo>
                <a:lnTo>
                  <a:pt x="7427036" y="267154"/>
                </a:lnTo>
                <a:lnTo>
                  <a:pt x="7412145" y="277231"/>
                </a:lnTo>
                <a:lnTo>
                  <a:pt x="7393992" y="280936"/>
                </a:lnTo>
                <a:lnTo>
                  <a:pt x="46812" y="280936"/>
                </a:lnTo>
                <a:lnTo>
                  <a:pt x="28664" y="277231"/>
                </a:lnTo>
                <a:lnTo>
                  <a:pt x="13776" y="267154"/>
                </a:lnTo>
                <a:lnTo>
                  <a:pt x="3703" y="252261"/>
                </a:lnTo>
                <a:lnTo>
                  <a:pt x="0" y="234111"/>
                </a:lnTo>
                <a:lnTo>
                  <a:pt x="0" y="46824"/>
                </a:lnTo>
                <a:lnTo>
                  <a:pt x="3703" y="28669"/>
                </a:lnTo>
                <a:lnTo>
                  <a:pt x="13776" y="13777"/>
                </a:lnTo>
                <a:lnTo>
                  <a:pt x="28664" y="3703"/>
                </a:lnTo>
                <a:lnTo>
                  <a:pt x="46812" y="0"/>
                </a:lnTo>
                <a:close/>
              </a:path>
            </a:pathLst>
          </a:custGeom>
          <a:solidFill>
            <a:srgbClr val="4962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572952" y="4416666"/>
            <a:ext cx="160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456499" y="744480"/>
            <a:ext cx="7552690" cy="786130"/>
          </a:xfrm>
          <a:custGeom>
            <a:avLst/>
            <a:gdLst/>
            <a:ahLst/>
            <a:cxnLst/>
            <a:rect l="l" t="t" r="r" b="b"/>
            <a:pathLst>
              <a:path w="7552690" h="786130">
                <a:moveTo>
                  <a:pt x="3776040" y="0"/>
                </a:moveTo>
                <a:lnTo>
                  <a:pt x="0" y="785876"/>
                </a:lnTo>
                <a:lnTo>
                  <a:pt x="7552080" y="785876"/>
                </a:lnTo>
                <a:lnTo>
                  <a:pt x="3776040" y="0"/>
                </a:lnTo>
                <a:close/>
              </a:path>
            </a:pathLst>
          </a:custGeom>
          <a:solidFill>
            <a:srgbClr val="1F39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742899" y="1090664"/>
            <a:ext cx="2921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019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Trusted,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globally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recognized</a:t>
            </a:r>
            <a:r>
              <a:rPr dirty="0" sz="1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mobility solutions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442211" y="1562468"/>
            <a:ext cx="7581265" cy="2318385"/>
            <a:chOff x="1442211" y="1562468"/>
            <a:chExt cx="7581265" cy="2318385"/>
          </a:xfrm>
        </p:grpSpPr>
        <p:sp>
          <p:nvSpPr>
            <p:cNvPr id="14" name="object 14" descr=""/>
            <p:cNvSpPr/>
            <p:nvPr/>
          </p:nvSpPr>
          <p:spPr>
            <a:xfrm>
              <a:off x="1456499" y="1576755"/>
              <a:ext cx="7552690" cy="0"/>
            </a:xfrm>
            <a:custGeom>
              <a:avLst/>
              <a:gdLst/>
              <a:ahLst/>
              <a:cxnLst/>
              <a:rect l="l" t="t" r="r" b="b"/>
              <a:pathLst>
                <a:path w="7552690" h="0">
                  <a:moveTo>
                    <a:pt x="0" y="0"/>
                  </a:moveTo>
                  <a:lnTo>
                    <a:pt x="7552080" y="0"/>
                  </a:lnTo>
                </a:path>
              </a:pathLst>
            </a:custGeom>
            <a:ln w="28575">
              <a:solidFill>
                <a:srgbClr val="06508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45208" y="3849522"/>
              <a:ext cx="6962775" cy="31115"/>
            </a:xfrm>
            <a:custGeom>
              <a:avLst/>
              <a:gdLst/>
              <a:ahLst/>
              <a:cxnLst/>
              <a:rect l="l" t="t" r="r" b="b"/>
              <a:pathLst>
                <a:path w="6962775" h="31114">
                  <a:moveTo>
                    <a:pt x="2122805" y="6959"/>
                  </a:moveTo>
                  <a:lnTo>
                    <a:pt x="2115845" y="0"/>
                  </a:lnTo>
                  <a:lnTo>
                    <a:pt x="6959" y="0"/>
                  </a:lnTo>
                  <a:lnTo>
                    <a:pt x="0" y="6959"/>
                  </a:lnTo>
                  <a:lnTo>
                    <a:pt x="0" y="15417"/>
                  </a:lnTo>
                  <a:lnTo>
                    <a:pt x="0" y="23876"/>
                  </a:lnTo>
                  <a:lnTo>
                    <a:pt x="6959" y="30848"/>
                  </a:lnTo>
                  <a:lnTo>
                    <a:pt x="2115845" y="30848"/>
                  </a:lnTo>
                  <a:lnTo>
                    <a:pt x="2122805" y="23876"/>
                  </a:lnTo>
                  <a:lnTo>
                    <a:pt x="2122805" y="6959"/>
                  </a:lnTo>
                  <a:close/>
                </a:path>
                <a:path w="6962775" h="31114">
                  <a:moveTo>
                    <a:pt x="4542752" y="6959"/>
                  </a:moveTo>
                  <a:lnTo>
                    <a:pt x="4535792" y="0"/>
                  </a:lnTo>
                  <a:lnTo>
                    <a:pt x="2426906" y="0"/>
                  </a:lnTo>
                  <a:lnTo>
                    <a:pt x="2419947" y="6959"/>
                  </a:lnTo>
                  <a:lnTo>
                    <a:pt x="2419947" y="15417"/>
                  </a:lnTo>
                  <a:lnTo>
                    <a:pt x="2419947" y="23876"/>
                  </a:lnTo>
                  <a:lnTo>
                    <a:pt x="2426906" y="30848"/>
                  </a:lnTo>
                  <a:lnTo>
                    <a:pt x="4535792" y="30848"/>
                  </a:lnTo>
                  <a:lnTo>
                    <a:pt x="4542752" y="23876"/>
                  </a:lnTo>
                  <a:lnTo>
                    <a:pt x="4542752" y="6959"/>
                  </a:lnTo>
                  <a:close/>
                </a:path>
                <a:path w="6962775" h="31114">
                  <a:moveTo>
                    <a:pt x="6962699" y="6959"/>
                  </a:moveTo>
                  <a:lnTo>
                    <a:pt x="6955739" y="0"/>
                  </a:lnTo>
                  <a:lnTo>
                    <a:pt x="4846853" y="0"/>
                  </a:lnTo>
                  <a:lnTo>
                    <a:pt x="4839881" y="6959"/>
                  </a:lnTo>
                  <a:lnTo>
                    <a:pt x="4839881" y="15417"/>
                  </a:lnTo>
                  <a:lnTo>
                    <a:pt x="4839881" y="23876"/>
                  </a:lnTo>
                  <a:lnTo>
                    <a:pt x="4846853" y="30848"/>
                  </a:lnTo>
                  <a:lnTo>
                    <a:pt x="6955739" y="30848"/>
                  </a:lnTo>
                  <a:lnTo>
                    <a:pt x="6962699" y="23876"/>
                  </a:lnTo>
                  <a:lnTo>
                    <a:pt x="6962699" y="69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5101" y="1817522"/>
              <a:ext cx="2122804" cy="19415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5155" y="1817522"/>
              <a:ext cx="2122805" cy="19415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5208" y="1817522"/>
              <a:ext cx="2122804" cy="1941537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2039031" y="2497696"/>
            <a:ext cx="1534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STRENGTHEN </a:t>
            </a: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33427" y="2406256"/>
            <a:ext cx="1386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SCALE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NEW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GROWTH ENGINES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804030" y="2497696"/>
            <a:ext cx="1684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STRATEGIC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GLOBAL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PIVOT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802819" y="2807868"/>
            <a:ext cx="1778000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marR="100965" indent="-158750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SzPct val="121739"/>
              <a:buFont typeface="Arial"/>
              <a:buChar char="•"/>
              <a:tabLst>
                <a:tab pos="172085" algn="l"/>
              </a:tabLst>
            </a:pPr>
            <a:r>
              <a:rPr dirty="0" sz="1150" b="1">
                <a:latin typeface="Calibri"/>
                <a:cs typeface="Calibri"/>
              </a:rPr>
              <a:t>Defend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&amp;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grow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domestic 	leadership</a:t>
            </a:r>
            <a:endParaRPr sz="1150">
              <a:latin typeface="Calibri"/>
              <a:cs typeface="Calibri"/>
            </a:endParaRPr>
          </a:p>
          <a:p>
            <a:pPr marL="171450" indent="-158750">
              <a:lnSpc>
                <a:spcPct val="100000"/>
              </a:lnSpc>
              <a:spcBef>
                <a:spcPts val="225"/>
              </a:spcBef>
              <a:buClr>
                <a:srgbClr val="44536A"/>
              </a:buClr>
              <a:buSzPct val="121739"/>
              <a:buFont typeface="Arial"/>
              <a:buChar char="•"/>
              <a:tabLst>
                <a:tab pos="171450" algn="l"/>
              </a:tabLst>
            </a:pPr>
            <a:r>
              <a:rPr dirty="0" sz="1150">
                <a:latin typeface="Calibri"/>
                <a:cs typeface="Calibri"/>
              </a:rPr>
              <a:t>Enabling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customer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success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22766" y="2874606"/>
            <a:ext cx="1885314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marR="628015" indent="-158750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SzPct val="121739"/>
              <a:buFont typeface="Arial"/>
              <a:buChar char="•"/>
              <a:tabLst>
                <a:tab pos="172085" algn="l"/>
              </a:tabLst>
            </a:pPr>
            <a:r>
              <a:rPr dirty="0" sz="1150">
                <a:latin typeface="Calibri"/>
                <a:cs typeface="Calibri"/>
              </a:rPr>
              <a:t>Leading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India’s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CV </a:t>
            </a:r>
            <a:r>
              <a:rPr dirty="0" sz="1150" spc="-25" b="1">
                <a:latin typeface="Calibri"/>
                <a:cs typeface="Calibri"/>
              </a:rPr>
              <a:t>	</a:t>
            </a:r>
            <a:r>
              <a:rPr dirty="0" sz="1150" spc="-10" b="1">
                <a:latin typeface="Calibri"/>
                <a:cs typeface="Calibri"/>
              </a:rPr>
              <a:t>electrification</a:t>
            </a:r>
            <a:endParaRPr sz="1150">
              <a:latin typeface="Calibri"/>
              <a:cs typeface="Calibri"/>
            </a:endParaRPr>
          </a:p>
          <a:p>
            <a:pPr marL="171450" indent="-158750">
              <a:lnSpc>
                <a:spcPct val="100000"/>
              </a:lnSpc>
              <a:spcBef>
                <a:spcPts val="225"/>
              </a:spcBef>
              <a:buClr>
                <a:srgbClr val="44536A"/>
              </a:buClr>
              <a:buSzPct val="121739"/>
              <a:buFont typeface="Arial"/>
              <a:buChar char="•"/>
              <a:tabLst>
                <a:tab pos="171450" algn="l"/>
              </a:tabLst>
            </a:pPr>
            <a:r>
              <a:rPr dirty="0" sz="1150">
                <a:latin typeface="Calibri"/>
                <a:cs typeface="Calibri"/>
              </a:rPr>
              <a:t>Grow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Downstream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&amp;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Digital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42713" y="2807868"/>
            <a:ext cx="1497965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SzPct val="121739"/>
              <a:buFont typeface="Arial"/>
              <a:buChar char="•"/>
              <a:tabLst>
                <a:tab pos="171450" algn="l"/>
              </a:tabLst>
            </a:pPr>
            <a:r>
              <a:rPr dirty="0" sz="1150">
                <a:latin typeface="Calibri"/>
                <a:cs typeface="Calibri"/>
              </a:rPr>
              <a:t>International</a:t>
            </a:r>
            <a:r>
              <a:rPr dirty="0" sz="1150" spc="-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business</a:t>
            </a:r>
            <a:endParaRPr sz="1150">
              <a:latin typeface="Calibri"/>
              <a:cs typeface="Calibri"/>
            </a:endParaRPr>
          </a:p>
          <a:p>
            <a:pPr marL="172085">
              <a:lnSpc>
                <a:spcPct val="100000"/>
              </a:lnSpc>
            </a:pPr>
            <a:r>
              <a:rPr dirty="0" sz="1150" spc="-10" b="1">
                <a:latin typeface="Calibri"/>
                <a:cs typeface="Calibri"/>
              </a:rPr>
              <a:t>expansion</a:t>
            </a:r>
            <a:endParaRPr sz="1150">
              <a:latin typeface="Calibri"/>
              <a:cs typeface="Calibri"/>
            </a:endParaRPr>
          </a:p>
          <a:p>
            <a:pPr marL="171450" indent="-158750">
              <a:lnSpc>
                <a:spcPct val="100000"/>
              </a:lnSpc>
              <a:spcBef>
                <a:spcPts val="225"/>
              </a:spcBef>
              <a:buClr>
                <a:srgbClr val="44536A"/>
              </a:buClr>
              <a:buSzPct val="121739"/>
              <a:buFont typeface="Arial"/>
              <a:buChar char="•"/>
              <a:tabLst>
                <a:tab pos="171450" algn="l"/>
              </a:tabLst>
            </a:pPr>
            <a:r>
              <a:rPr dirty="0" sz="1150" b="1">
                <a:latin typeface="Calibri"/>
                <a:cs typeface="Calibri"/>
              </a:rPr>
              <a:t>IVECO</a:t>
            </a:r>
            <a:r>
              <a:rPr dirty="0" sz="1150" spc="-50" b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acquisition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278077" y="117058"/>
            <a:ext cx="7697470" cy="4648835"/>
            <a:chOff x="1278077" y="117058"/>
            <a:chExt cx="7697470" cy="4648835"/>
          </a:xfrm>
        </p:grpSpPr>
        <p:sp>
          <p:nvSpPr>
            <p:cNvPr id="26" name="object 26" descr=""/>
            <p:cNvSpPr/>
            <p:nvPr/>
          </p:nvSpPr>
          <p:spPr>
            <a:xfrm>
              <a:off x="7405878" y="1877301"/>
              <a:ext cx="481330" cy="495300"/>
            </a:xfrm>
            <a:custGeom>
              <a:avLst/>
              <a:gdLst/>
              <a:ahLst/>
              <a:cxnLst/>
              <a:rect l="l" t="t" r="r" b="b"/>
              <a:pathLst>
                <a:path w="481329" h="495300">
                  <a:moveTo>
                    <a:pt x="240633" y="0"/>
                  </a:moveTo>
                  <a:lnTo>
                    <a:pt x="192393" y="5064"/>
                  </a:lnTo>
                  <a:lnTo>
                    <a:pt x="147343" y="19573"/>
                  </a:lnTo>
                  <a:lnTo>
                    <a:pt x="106484" y="42498"/>
                  </a:lnTo>
                  <a:lnTo>
                    <a:pt x="70813" y="72813"/>
                  </a:lnTo>
                  <a:lnTo>
                    <a:pt x="41331" y="109490"/>
                  </a:lnTo>
                  <a:lnTo>
                    <a:pt x="19035" y="151502"/>
                  </a:lnTo>
                  <a:lnTo>
                    <a:pt x="4925" y="197822"/>
                  </a:lnTo>
                  <a:lnTo>
                    <a:pt x="0" y="247421"/>
                  </a:lnTo>
                  <a:lnTo>
                    <a:pt x="4925" y="297024"/>
                  </a:lnTo>
                  <a:lnTo>
                    <a:pt x="19035" y="343347"/>
                  </a:lnTo>
                  <a:lnTo>
                    <a:pt x="41331" y="385361"/>
                  </a:lnTo>
                  <a:lnTo>
                    <a:pt x="70813" y="422040"/>
                  </a:lnTo>
                  <a:lnTo>
                    <a:pt x="106484" y="452355"/>
                  </a:lnTo>
                  <a:lnTo>
                    <a:pt x="147343" y="475282"/>
                  </a:lnTo>
                  <a:lnTo>
                    <a:pt x="192393" y="489790"/>
                  </a:lnTo>
                  <a:lnTo>
                    <a:pt x="240633" y="494855"/>
                  </a:lnTo>
                  <a:lnTo>
                    <a:pt x="288874" y="489790"/>
                  </a:lnTo>
                  <a:lnTo>
                    <a:pt x="333923" y="475282"/>
                  </a:lnTo>
                  <a:lnTo>
                    <a:pt x="374783" y="452355"/>
                  </a:lnTo>
                  <a:lnTo>
                    <a:pt x="410453" y="422040"/>
                  </a:lnTo>
                  <a:lnTo>
                    <a:pt x="439936" y="385361"/>
                  </a:lnTo>
                  <a:lnTo>
                    <a:pt x="462232" y="343347"/>
                  </a:lnTo>
                  <a:lnTo>
                    <a:pt x="476342" y="297024"/>
                  </a:lnTo>
                  <a:lnTo>
                    <a:pt x="481267" y="247421"/>
                  </a:lnTo>
                  <a:lnTo>
                    <a:pt x="476342" y="197822"/>
                  </a:lnTo>
                  <a:lnTo>
                    <a:pt x="462232" y="151502"/>
                  </a:lnTo>
                  <a:lnTo>
                    <a:pt x="439936" y="109490"/>
                  </a:lnTo>
                  <a:lnTo>
                    <a:pt x="410453" y="72813"/>
                  </a:lnTo>
                  <a:lnTo>
                    <a:pt x="374783" y="42498"/>
                  </a:lnTo>
                  <a:lnTo>
                    <a:pt x="333923" y="19573"/>
                  </a:lnTo>
                  <a:lnTo>
                    <a:pt x="288874" y="5064"/>
                  </a:lnTo>
                  <a:lnTo>
                    <a:pt x="240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0046" y="1942211"/>
              <a:ext cx="332921" cy="33338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565984" y="1877301"/>
              <a:ext cx="481330" cy="495300"/>
            </a:xfrm>
            <a:custGeom>
              <a:avLst/>
              <a:gdLst/>
              <a:ahLst/>
              <a:cxnLst/>
              <a:rect l="l" t="t" r="r" b="b"/>
              <a:pathLst>
                <a:path w="481330" h="495300">
                  <a:moveTo>
                    <a:pt x="240633" y="0"/>
                  </a:moveTo>
                  <a:lnTo>
                    <a:pt x="192393" y="5064"/>
                  </a:lnTo>
                  <a:lnTo>
                    <a:pt x="147343" y="19573"/>
                  </a:lnTo>
                  <a:lnTo>
                    <a:pt x="106484" y="42498"/>
                  </a:lnTo>
                  <a:lnTo>
                    <a:pt x="70813" y="72813"/>
                  </a:lnTo>
                  <a:lnTo>
                    <a:pt x="41331" y="109490"/>
                  </a:lnTo>
                  <a:lnTo>
                    <a:pt x="19035" y="151502"/>
                  </a:lnTo>
                  <a:lnTo>
                    <a:pt x="4925" y="197822"/>
                  </a:lnTo>
                  <a:lnTo>
                    <a:pt x="0" y="247421"/>
                  </a:lnTo>
                  <a:lnTo>
                    <a:pt x="4925" y="297024"/>
                  </a:lnTo>
                  <a:lnTo>
                    <a:pt x="19035" y="343347"/>
                  </a:lnTo>
                  <a:lnTo>
                    <a:pt x="41331" y="385361"/>
                  </a:lnTo>
                  <a:lnTo>
                    <a:pt x="70813" y="422040"/>
                  </a:lnTo>
                  <a:lnTo>
                    <a:pt x="106484" y="452355"/>
                  </a:lnTo>
                  <a:lnTo>
                    <a:pt x="147343" y="475282"/>
                  </a:lnTo>
                  <a:lnTo>
                    <a:pt x="192393" y="489790"/>
                  </a:lnTo>
                  <a:lnTo>
                    <a:pt x="240633" y="494855"/>
                  </a:lnTo>
                  <a:lnTo>
                    <a:pt x="288874" y="489790"/>
                  </a:lnTo>
                  <a:lnTo>
                    <a:pt x="333923" y="475282"/>
                  </a:lnTo>
                  <a:lnTo>
                    <a:pt x="374783" y="452355"/>
                  </a:lnTo>
                  <a:lnTo>
                    <a:pt x="410453" y="422040"/>
                  </a:lnTo>
                  <a:lnTo>
                    <a:pt x="439936" y="385361"/>
                  </a:lnTo>
                  <a:lnTo>
                    <a:pt x="462232" y="343347"/>
                  </a:lnTo>
                  <a:lnTo>
                    <a:pt x="476342" y="297024"/>
                  </a:lnTo>
                  <a:lnTo>
                    <a:pt x="481267" y="247421"/>
                  </a:lnTo>
                  <a:lnTo>
                    <a:pt x="476342" y="197822"/>
                  </a:lnTo>
                  <a:lnTo>
                    <a:pt x="462232" y="151502"/>
                  </a:lnTo>
                  <a:lnTo>
                    <a:pt x="439936" y="109490"/>
                  </a:lnTo>
                  <a:lnTo>
                    <a:pt x="410453" y="72813"/>
                  </a:lnTo>
                  <a:lnTo>
                    <a:pt x="374783" y="42498"/>
                  </a:lnTo>
                  <a:lnTo>
                    <a:pt x="333923" y="19573"/>
                  </a:lnTo>
                  <a:lnTo>
                    <a:pt x="288874" y="5064"/>
                  </a:lnTo>
                  <a:lnTo>
                    <a:pt x="240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64" y="1941626"/>
              <a:ext cx="332921" cy="33338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985931" y="1877301"/>
              <a:ext cx="481330" cy="495300"/>
            </a:xfrm>
            <a:custGeom>
              <a:avLst/>
              <a:gdLst/>
              <a:ahLst/>
              <a:cxnLst/>
              <a:rect l="l" t="t" r="r" b="b"/>
              <a:pathLst>
                <a:path w="481329" h="495300">
                  <a:moveTo>
                    <a:pt x="240633" y="0"/>
                  </a:moveTo>
                  <a:lnTo>
                    <a:pt x="192393" y="5064"/>
                  </a:lnTo>
                  <a:lnTo>
                    <a:pt x="147343" y="19573"/>
                  </a:lnTo>
                  <a:lnTo>
                    <a:pt x="106484" y="42498"/>
                  </a:lnTo>
                  <a:lnTo>
                    <a:pt x="70813" y="72813"/>
                  </a:lnTo>
                  <a:lnTo>
                    <a:pt x="41331" y="109490"/>
                  </a:lnTo>
                  <a:lnTo>
                    <a:pt x="19035" y="151502"/>
                  </a:lnTo>
                  <a:lnTo>
                    <a:pt x="4925" y="197822"/>
                  </a:lnTo>
                  <a:lnTo>
                    <a:pt x="0" y="247421"/>
                  </a:lnTo>
                  <a:lnTo>
                    <a:pt x="4925" y="297024"/>
                  </a:lnTo>
                  <a:lnTo>
                    <a:pt x="19035" y="343347"/>
                  </a:lnTo>
                  <a:lnTo>
                    <a:pt x="41331" y="385361"/>
                  </a:lnTo>
                  <a:lnTo>
                    <a:pt x="70813" y="422040"/>
                  </a:lnTo>
                  <a:lnTo>
                    <a:pt x="106484" y="452355"/>
                  </a:lnTo>
                  <a:lnTo>
                    <a:pt x="147343" y="475282"/>
                  </a:lnTo>
                  <a:lnTo>
                    <a:pt x="192393" y="489790"/>
                  </a:lnTo>
                  <a:lnTo>
                    <a:pt x="240633" y="494855"/>
                  </a:lnTo>
                  <a:lnTo>
                    <a:pt x="288874" y="489790"/>
                  </a:lnTo>
                  <a:lnTo>
                    <a:pt x="333923" y="475282"/>
                  </a:lnTo>
                  <a:lnTo>
                    <a:pt x="374783" y="452355"/>
                  </a:lnTo>
                  <a:lnTo>
                    <a:pt x="410453" y="422040"/>
                  </a:lnTo>
                  <a:lnTo>
                    <a:pt x="439936" y="385361"/>
                  </a:lnTo>
                  <a:lnTo>
                    <a:pt x="462232" y="343347"/>
                  </a:lnTo>
                  <a:lnTo>
                    <a:pt x="476342" y="297024"/>
                  </a:lnTo>
                  <a:lnTo>
                    <a:pt x="481267" y="247421"/>
                  </a:lnTo>
                  <a:lnTo>
                    <a:pt x="476342" y="197822"/>
                  </a:lnTo>
                  <a:lnTo>
                    <a:pt x="462232" y="151502"/>
                  </a:lnTo>
                  <a:lnTo>
                    <a:pt x="439936" y="109490"/>
                  </a:lnTo>
                  <a:lnTo>
                    <a:pt x="410453" y="72813"/>
                  </a:lnTo>
                  <a:lnTo>
                    <a:pt x="374783" y="42498"/>
                  </a:lnTo>
                  <a:lnTo>
                    <a:pt x="333923" y="19573"/>
                  </a:lnTo>
                  <a:lnTo>
                    <a:pt x="288874" y="5064"/>
                  </a:lnTo>
                  <a:lnTo>
                    <a:pt x="240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111" y="1942515"/>
              <a:ext cx="332921" cy="33338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335227" y="1768894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w="0" h="1839595">
                  <a:moveTo>
                    <a:pt x="0" y="0"/>
                  </a:moveTo>
                  <a:lnTo>
                    <a:pt x="0" y="183929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077" y="1711744"/>
              <a:ext cx="114299" cy="1143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077" y="3551034"/>
              <a:ext cx="114299" cy="114300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335227" y="3992956"/>
              <a:ext cx="0" cy="715645"/>
            </a:xfrm>
            <a:custGeom>
              <a:avLst/>
              <a:gdLst/>
              <a:ahLst/>
              <a:cxnLst/>
              <a:rect l="l" t="t" r="r" b="b"/>
              <a:pathLst>
                <a:path w="0" h="715645">
                  <a:moveTo>
                    <a:pt x="0" y="0"/>
                  </a:moveTo>
                  <a:lnTo>
                    <a:pt x="0" y="71527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077" y="3935806"/>
              <a:ext cx="114299" cy="1143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077" y="4651082"/>
              <a:ext cx="114299" cy="11430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745208" y="117068"/>
              <a:ext cx="7230109" cy="1627505"/>
            </a:xfrm>
            <a:custGeom>
              <a:avLst/>
              <a:gdLst/>
              <a:ahLst/>
              <a:cxnLst/>
              <a:rect l="l" t="t" r="r" b="b"/>
              <a:pathLst>
                <a:path w="7230109" h="1627505">
                  <a:moveTo>
                    <a:pt x="2122805" y="1603311"/>
                  </a:moveTo>
                  <a:lnTo>
                    <a:pt x="2115845" y="1596351"/>
                  </a:lnTo>
                  <a:lnTo>
                    <a:pt x="6959" y="1596351"/>
                  </a:lnTo>
                  <a:lnTo>
                    <a:pt x="0" y="1603311"/>
                  </a:lnTo>
                  <a:lnTo>
                    <a:pt x="0" y="1611769"/>
                  </a:lnTo>
                  <a:lnTo>
                    <a:pt x="0" y="1620227"/>
                  </a:lnTo>
                  <a:lnTo>
                    <a:pt x="6959" y="1627200"/>
                  </a:lnTo>
                  <a:lnTo>
                    <a:pt x="2115845" y="1627200"/>
                  </a:lnTo>
                  <a:lnTo>
                    <a:pt x="2122805" y="1620227"/>
                  </a:lnTo>
                  <a:lnTo>
                    <a:pt x="2122805" y="1603311"/>
                  </a:lnTo>
                  <a:close/>
                </a:path>
                <a:path w="7230109" h="1627505">
                  <a:moveTo>
                    <a:pt x="4542752" y="1603311"/>
                  </a:moveTo>
                  <a:lnTo>
                    <a:pt x="4535792" y="1596351"/>
                  </a:lnTo>
                  <a:lnTo>
                    <a:pt x="2426906" y="1596351"/>
                  </a:lnTo>
                  <a:lnTo>
                    <a:pt x="2419947" y="1603311"/>
                  </a:lnTo>
                  <a:lnTo>
                    <a:pt x="2419947" y="1611769"/>
                  </a:lnTo>
                  <a:lnTo>
                    <a:pt x="2419947" y="1620227"/>
                  </a:lnTo>
                  <a:lnTo>
                    <a:pt x="2426906" y="1627200"/>
                  </a:lnTo>
                  <a:lnTo>
                    <a:pt x="4535792" y="1627200"/>
                  </a:lnTo>
                  <a:lnTo>
                    <a:pt x="4542752" y="1620227"/>
                  </a:lnTo>
                  <a:lnTo>
                    <a:pt x="4542752" y="1603311"/>
                  </a:lnTo>
                  <a:close/>
                </a:path>
                <a:path w="7230109" h="1627505">
                  <a:moveTo>
                    <a:pt x="6793458" y="0"/>
                  </a:moveTo>
                  <a:lnTo>
                    <a:pt x="6787185" y="0"/>
                  </a:lnTo>
                  <a:lnTo>
                    <a:pt x="6787185" y="237629"/>
                  </a:lnTo>
                  <a:lnTo>
                    <a:pt x="6793458" y="237629"/>
                  </a:lnTo>
                  <a:lnTo>
                    <a:pt x="6793458" y="0"/>
                  </a:lnTo>
                  <a:close/>
                </a:path>
                <a:path w="7230109" h="1627505">
                  <a:moveTo>
                    <a:pt x="6920979" y="68846"/>
                  </a:moveTo>
                  <a:lnTo>
                    <a:pt x="6917906" y="64300"/>
                  </a:lnTo>
                  <a:lnTo>
                    <a:pt x="6916445" y="62141"/>
                  </a:lnTo>
                  <a:lnTo>
                    <a:pt x="6911187" y="60566"/>
                  </a:lnTo>
                  <a:lnTo>
                    <a:pt x="6911187" y="69126"/>
                  </a:lnTo>
                  <a:lnTo>
                    <a:pt x="6911187" y="86563"/>
                  </a:lnTo>
                  <a:lnTo>
                    <a:pt x="6906082" y="91389"/>
                  </a:lnTo>
                  <a:lnTo>
                    <a:pt x="6869849" y="91389"/>
                  </a:lnTo>
                  <a:lnTo>
                    <a:pt x="6869849" y="64300"/>
                  </a:lnTo>
                  <a:lnTo>
                    <a:pt x="6905930" y="64300"/>
                  </a:lnTo>
                  <a:lnTo>
                    <a:pt x="6911187" y="69126"/>
                  </a:lnTo>
                  <a:lnTo>
                    <a:pt x="6911187" y="60566"/>
                  </a:lnTo>
                  <a:lnTo>
                    <a:pt x="6908101" y="59626"/>
                  </a:lnTo>
                  <a:lnTo>
                    <a:pt x="6914845" y="56451"/>
                  </a:lnTo>
                  <a:lnTo>
                    <a:pt x="6914934" y="56311"/>
                  </a:lnTo>
                  <a:lnTo>
                    <a:pt x="6918122" y="50838"/>
                  </a:lnTo>
                  <a:lnTo>
                    <a:pt x="6918122" y="42443"/>
                  </a:lnTo>
                  <a:lnTo>
                    <a:pt x="6916610" y="33934"/>
                  </a:lnTo>
                  <a:lnTo>
                    <a:pt x="6914312" y="30632"/>
                  </a:lnTo>
                  <a:lnTo>
                    <a:pt x="6912216" y="27647"/>
                  </a:lnTo>
                  <a:lnTo>
                    <a:pt x="6908559" y="25641"/>
                  </a:lnTo>
                  <a:lnTo>
                    <a:pt x="6908559" y="34925"/>
                  </a:lnTo>
                  <a:lnTo>
                    <a:pt x="6908559" y="51917"/>
                  </a:lnTo>
                  <a:lnTo>
                    <a:pt x="6903834" y="56311"/>
                  </a:lnTo>
                  <a:lnTo>
                    <a:pt x="6869849" y="56311"/>
                  </a:lnTo>
                  <a:lnTo>
                    <a:pt x="6869849" y="30632"/>
                  </a:lnTo>
                  <a:lnTo>
                    <a:pt x="6903834" y="30632"/>
                  </a:lnTo>
                  <a:lnTo>
                    <a:pt x="6908559" y="34925"/>
                  </a:lnTo>
                  <a:lnTo>
                    <a:pt x="6908559" y="25641"/>
                  </a:lnTo>
                  <a:lnTo>
                    <a:pt x="6905130" y="23736"/>
                  </a:lnTo>
                  <a:lnTo>
                    <a:pt x="6895528" y="22390"/>
                  </a:lnTo>
                  <a:lnTo>
                    <a:pt x="6860527" y="22390"/>
                  </a:lnTo>
                  <a:lnTo>
                    <a:pt x="6860527" y="99631"/>
                  </a:lnTo>
                  <a:lnTo>
                    <a:pt x="6896671" y="99631"/>
                  </a:lnTo>
                  <a:lnTo>
                    <a:pt x="6906882" y="98209"/>
                  </a:lnTo>
                  <a:lnTo>
                    <a:pt x="6914528" y="94068"/>
                  </a:lnTo>
                  <a:lnTo>
                    <a:pt x="6916471" y="91389"/>
                  </a:lnTo>
                  <a:lnTo>
                    <a:pt x="6919328" y="87452"/>
                  </a:lnTo>
                  <a:lnTo>
                    <a:pt x="6920979" y="78600"/>
                  </a:lnTo>
                  <a:lnTo>
                    <a:pt x="6920979" y="68846"/>
                  </a:lnTo>
                  <a:close/>
                </a:path>
                <a:path w="7230109" h="1627505">
                  <a:moveTo>
                    <a:pt x="6922808" y="214680"/>
                  </a:moveTo>
                  <a:lnTo>
                    <a:pt x="6913435" y="192316"/>
                  </a:lnTo>
                  <a:lnTo>
                    <a:pt x="6910286" y="184835"/>
                  </a:lnTo>
                  <a:lnTo>
                    <a:pt x="6900634" y="161823"/>
                  </a:lnTo>
                  <a:lnTo>
                    <a:pt x="6900634" y="184835"/>
                  </a:lnTo>
                  <a:lnTo>
                    <a:pt x="6871221" y="184835"/>
                  </a:lnTo>
                  <a:lnTo>
                    <a:pt x="6885927" y="149364"/>
                  </a:lnTo>
                  <a:lnTo>
                    <a:pt x="6887146" y="152603"/>
                  </a:lnTo>
                  <a:lnTo>
                    <a:pt x="6900634" y="184835"/>
                  </a:lnTo>
                  <a:lnTo>
                    <a:pt x="6900634" y="161823"/>
                  </a:lnTo>
                  <a:lnTo>
                    <a:pt x="6895414" y="149364"/>
                  </a:lnTo>
                  <a:lnTo>
                    <a:pt x="6890271" y="137121"/>
                  </a:lnTo>
                  <a:lnTo>
                    <a:pt x="6881914" y="137121"/>
                  </a:lnTo>
                  <a:lnTo>
                    <a:pt x="6849186" y="214680"/>
                  </a:lnTo>
                  <a:lnTo>
                    <a:pt x="6859054" y="214680"/>
                  </a:lnTo>
                  <a:lnTo>
                    <a:pt x="6868363" y="192316"/>
                  </a:lnTo>
                  <a:lnTo>
                    <a:pt x="6903339" y="192316"/>
                  </a:lnTo>
                  <a:lnTo>
                    <a:pt x="6912635" y="214680"/>
                  </a:lnTo>
                  <a:lnTo>
                    <a:pt x="6922808" y="214680"/>
                  </a:lnTo>
                  <a:close/>
                </a:path>
                <a:path w="7230109" h="1627505">
                  <a:moveTo>
                    <a:pt x="6944220" y="134162"/>
                  </a:moveTo>
                  <a:lnTo>
                    <a:pt x="6935470" y="134162"/>
                  </a:lnTo>
                  <a:lnTo>
                    <a:pt x="6935470" y="214604"/>
                  </a:lnTo>
                  <a:lnTo>
                    <a:pt x="6944220" y="214604"/>
                  </a:lnTo>
                  <a:lnTo>
                    <a:pt x="6944220" y="134162"/>
                  </a:lnTo>
                  <a:close/>
                </a:path>
                <a:path w="7230109" h="1627505">
                  <a:moveTo>
                    <a:pt x="6962699" y="1603311"/>
                  </a:moveTo>
                  <a:lnTo>
                    <a:pt x="6955739" y="1596351"/>
                  </a:lnTo>
                  <a:lnTo>
                    <a:pt x="4846853" y="1596351"/>
                  </a:lnTo>
                  <a:lnTo>
                    <a:pt x="4839881" y="1603311"/>
                  </a:lnTo>
                  <a:lnTo>
                    <a:pt x="4839881" y="1611769"/>
                  </a:lnTo>
                  <a:lnTo>
                    <a:pt x="4839881" y="1620227"/>
                  </a:lnTo>
                  <a:lnTo>
                    <a:pt x="4846853" y="1627200"/>
                  </a:lnTo>
                  <a:lnTo>
                    <a:pt x="6955739" y="1627200"/>
                  </a:lnTo>
                  <a:lnTo>
                    <a:pt x="6962699" y="1620227"/>
                  </a:lnTo>
                  <a:lnTo>
                    <a:pt x="6962699" y="1603311"/>
                  </a:lnTo>
                  <a:close/>
                </a:path>
                <a:path w="7230109" h="1627505">
                  <a:moveTo>
                    <a:pt x="6987768" y="90906"/>
                  </a:moveTo>
                  <a:lnTo>
                    <a:pt x="6982511" y="84645"/>
                  </a:lnTo>
                  <a:lnTo>
                    <a:pt x="6980225" y="88036"/>
                  </a:lnTo>
                  <a:lnTo>
                    <a:pt x="6971043" y="92748"/>
                  </a:lnTo>
                  <a:lnTo>
                    <a:pt x="6965823" y="93827"/>
                  </a:lnTo>
                  <a:lnTo>
                    <a:pt x="6950392" y="93827"/>
                  </a:lnTo>
                  <a:lnTo>
                    <a:pt x="6944487" y="88785"/>
                  </a:lnTo>
                  <a:lnTo>
                    <a:pt x="6944487" y="73952"/>
                  </a:lnTo>
                  <a:lnTo>
                    <a:pt x="6987426" y="73952"/>
                  </a:lnTo>
                  <a:lnTo>
                    <a:pt x="6987426" y="67360"/>
                  </a:lnTo>
                  <a:lnTo>
                    <a:pt x="6978663" y="46799"/>
                  </a:lnTo>
                  <a:lnTo>
                    <a:pt x="6978663" y="54432"/>
                  </a:lnTo>
                  <a:lnTo>
                    <a:pt x="6978663" y="67360"/>
                  </a:lnTo>
                  <a:lnTo>
                    <a:pt x="6944525" y="67360"/>
                  </a:lnTo>
                  <a:lnTo>
                    <a:pt x="6944487" y="54432"/>
                  </a:lnTo>
                  <a:lnTo>
                    <a:pt x="6950545" y="49110"/>
                  </a:lnTo>
                  <a:lnTo>
                    <a:pt x="6972490" y="49110"/>
                  </a:lnTo>
                  <a:lnTo>
                    <a:pt x="6978663" y="54432"/>
                  </a:lnTo>
                  <a:lnTo>
                    <a:pt x="6978663" y="46799"/>
                  </a:lnTo>
                  <a:lnTo>
                    <a:pt x="6972414" y="43357"/>
                  </a:lnTo>
                  <a:lnTo>
                    <a:pt x="6961518" y="41795"/>
                  </a:lnTo>
                  <a:lnTo>
                    <a:pt x="6950634" y="43357"/>
                  </a:lnTo>
                  <a:lnTo>
                    <a:pt x="6935737" y="78879"/>
                  </a:lnTo>
                  <a:lnTo>
                    <a:pt x="6937324" y="88036"/>
                  </a:lnTo>
                  <a:lnTo>
                    <a:pt x="6937388" y="88379"/>
                  </a:lnTo>
                  <a:lnTo>
                    <a:pt x="6942239" y="95338"/>
                  </a:lnTo>
                  <a:lnTo>
                    <a:pt x="6950151" y="99618"/>
                  </a:lnTo>
                  <a:lnTo>
                    <a:pt x="6961238" y="101104"/>
                  </a:lnTo>
                  <a:lnTo>
                    <a:pt x="6965137" y="101104"/>
                  </a:lnTo>
                  <a:lnTo>
                    <a:pt x="6973024" y="100279"/>
                  </a:lnTo>
                  <a:lnTo>
                    <a:pt x="6983057" y="95338"/>
                  </a:lnTo>
                  <a:lnTo>
                    <a:pt x="6984695" y="93827"/>
                  </a:lnTo>
                  <a:lnTo>
                    <a:pt x="6987387" y="91236"/>
                  </a:lnTo>
                  <a:lnTo>
                    <a:pt x="6987768" y="90906"/>
                  </a:lnTo>
                  <a:close/>
                </a:path>
                <a:path w="7230109" h="1627505">
                  <a:moveTo>
                    <a:pt x="7039394" y="158115"/>
                  </a:moveTo>
                  <a:lnTo>
                    <a:pt x="7030212" y="158115"/>
                  </a:lnTo>
                  <a:lnTo>
                    <a:pt x="7016839" y="201320"/>
                  </a:lnTo>
                  <a:lnTo>
                    <a:pt x="7003199" y="159270"/>
                  </a:lnTo>
                  <a:lnTo>
                    <a:pt x="6994360" y="159270"/>
                  </a:lnTo>
                  <a:lnTo>
                    <a:pt x="6980834" y="201295"/>
                  </a:lnTo>
                  <a:lnTo>
                    <a:pt x="6967423" y="158115"/>
                  </a:lnTo>
                  <a:lnTo>
                    <a:pt x="6958254" y="158115"/>
                  </a:lnTo>
                  <a:lnTo>
                    <a:pt x="6976643" y="214642"/>
                  </a:lnTo>
                  <a:lnTo>
                    <a:pt x="6984606" y="214642"/>
                  </a:lnTo>
                  <a:lnTo>
                    <a:pt x="6998779" y="171399"/>
                  </a:lnTo>
                  <a:lnTo>
                    <a:pt x="7013029" y="214642"/>
                  </a:lnTo>
                  <a:lnTo>
                    <a:pt x="7021030" y="214642"/>
                  </a:lnTo>
                  <a:lnTo>
                    <a:pt x="7039394" y="158115"/>
                  </a:lnTo>
                  <a:close/>
                </a:path>
                <a:path w="7230109" h="1627505">
                  <a:moveTo>
                    <a:pt x="7076884" y="43357"/>
                  </a:moveTo>
                  <a:lnTo>
                    <a:pt x="7058292" y="43357"/>
                  </a:lnTo>
                  <a:lnTo>
                    <a:pt x="7058292" y="27508"/>
                  </a:lnTo>
                  <a:lnTo>
                    <a:pt x="7049529" y="30099"/>
                  </a:lnTo>
                  <a:lnTo>
                    <a:pt x="7049529" y="43357"/>
                  </a:lnTo>
                  <a:lnTo>
                    <a:pt x="7017906" y="43357"/>
                  </a:lnTo>
                  <a:lnTo>
                    <a:pt x="7017906" y="27508"/>
                  </a:lnTo>
                  <a:lnTo>
                    <a:pt x="7009104" y="30099"/>
                  </a:lnTo>
                  <a:lnTo>
                    <a:pt x="7009104" y="43357"/>
                  </a:lnTo>
                  <a:lnTo>
                    <a:pt x="6996277" y="43357"/>
                  </a:lnTo>
                  <a:lnTo>
                    <a:pt x="6996277" y="51054"/>
                  </a:lnTo>
                  <a:lnTo>
                    <a:pt x="7009104" y="51054"/>
                  </a:lnTo>
                  <a:lnTo>
                    <a:pt x="7009066" y="77673"/>
                  </a:lnTo>
                  <a:lnTo>
                    <a:pt x="7008914" y="86601"/>
                  </a:lnTo>
                  <a:lnTo>
                    <a:pt x="7010870" y="92608"/>
                  </a:lnTo>
                  <a:lnTo>
                    <a:pt x="7018934" y="99275"/>
                  </a:lnTo>
                  <a:lnTo>
                    <a:pt x="7025145" y="100317"/>
                  </a:lnTo>
                  <a:lnTo>
                    <a:pt x="7034098" y="99098"/>
                  </a:lnTo>
                  <a:lnTo>
                    <a:pt x="7035927" y="98666"/>
                  </a:lnTo>
                  <a:lnTo>
                    <a:pt x="7035927" y="90843"/>
                  </a:lnTo>
                  <a:lnTo>
                    <a:pt x="7027773" y="92138"/>
                  </a:lnTo>
                  <a:lnTo>
                    <a:pt x="7023811" y="91681"/>
                  </a:lnTo>
                  <a:lnTo>
                    <a:pt x="7018972" y="87757"/>
                  </a:lnTo>
                  <a:lnTo>
                    <a:pt x="7017867" y="83972"/>
                  </a:lnTo>
                  <a:lnTo>
                    <a:pt x="7017867" y="51092"/>
                  </a:lnTo>
                  <a:lnTo>
                    <a:pt x="7049490" y="51092"/>
                  </a:lnTo>
                  <a:lnTo>
                    <a:pt x="7049490" y="77673"/>
                  </a:lnTo>
                  <a:lnTo>
                    <a:pt x="7049376" y="86601"/>
                  </a:lnTo>
                  <a:lnTo>
                    <a:pt x="7051319" y="92608"/>
                  </a:lnTo>
                  <a:lnTo>
                    <a:pt x="7058330" y="98412"/>
                  </a:lnTo>
                  <a:lnTo>
                    <a:pt x="7062406" y="99568"/>
                  </a:lnTo>
                  <a:lnTo>
                    <a:pt x="7069798" y="99568"/>
                  </a:lnTo>
                  <a:lnTo>
                    <a:pt x="7074522" y="99060"/>
                  </a:lnTo>
                  <a:lnTo>
                    <a:pt x="7076351" y="98628"/>
                  </a:lnTo>
                  <a:lnTo>
                    <a:pt x="7076351" y="90817"/>
                  </a:lnTo>
                  <a:lnTo>
                    <a:pt x="7068198" y="92113"/>
                  </a:lnTo>
                  <a:lnTo>
                    <a:pt x="7064235" y="91643"/>
                  </a:lnTo>
                  <a:lnTo>
                    <a:pt x="7059396" y="87718"/>
                  </a:lnTo>
                  <a:lnTo>
                    <a:pt x="7058292" y="83934"/>
                  </a:lnTo>
                  <a:lnTo>
                    <a:pt x="7058292" y="51054"/>
                  </a:lnTo>
                  <a:lnTo>
                    <a:pt x="7076884" y="51054"/>
                  </a:lnTo>
                  <a:lnTo>
                    <a:pt x="7076884" y="43357"/>
                  </a:lnTo>
                  <a:close/>
                </a:path>
                <a:path w="7230109" h="1627505">
                  <a:moveTo>
                    <a:pt x="7097077" y="178523"/>
                  </a:moveTo>
                  <a:lnTo>
                    <a:pt x="7088352" y="160515"/>
                  </a:lnTo>
                  <a:lnTo>
                    <a:pt x="7088352" y="189649"/>
                  </a:lnTo>
                  <a:lnTo>
                    <a:pt x="7088352" y="206578"/>
                  </a:lnTo>
                  <a:lnTo>
                    <a:pt x="7088086" y="206832"/>
                  </a:lnTo>
                  <a:lnTo>
                    <a:pt x="7083438" y="208559"/>
                  </a:lnTo>
                  <a:lnTo>
                    <a:pt x="7079208" y="209067"/>
                  </a:lnTo>
                  <a:lnTo>
                    <a:pt x="7059739" y="209067"/>
                  </a:lnTo>
                  <a:lnTo>
                    <a:pt x="7057149" y="205320"/>
                  </a:lnTo>
                  <a:lnTo>
                    <a:pt x="7057149" y="192430"/>
                  </a:lnTo>
                  <a:lnTo>
                    <a:pt x="7059816" y="188785"/>
                  </a:lnTo>
                  <a:lnTo>
                    <a:pt x="7079018" y="188785"/>
                  </a:lnTo>
                  <a:lnTo>
                    <a:pt x="7087971" y="189649"/>
                  </a:lnTo>
                  <a:lnTo>
                    <a:pt x="7088352" y="189649"/>
                  </a:lnTo>
                  <a:lnTo>
                    <a:pt x="7088352" y="160515"/>
                  </a:lnTo>
                  <a:lnTo>
                    <a:pt x="7083984" y="158089"/>
                  </a:lnTo>
                  <a:lnTo>
                    <a:pt x="7074268" y="156819"/>
                  </a:lnTo>
                  <a:lnTo>
                    <a:pt x="7073697" y="156819"/>
                  </a:lnTo>
                  <a:lnTo>
                    <a:pt x="7066242" y="157530"/>
                  </a:lnTo>
                  <a:lnTo>
                    <a:pt x="7059511" y="159778"/>
                  </a:lnTo>
                  <a:lnTo>
                    <a:pt x="7053897" y="163741"/>
                  </a:lnTo>
                  <a:lnTo>
                    <a:pt x="7049846" y="169595"/>
                  </a:lnTo>
                  <a:lnTo>
                    <a:pt x="7056920" y="173024"/>
                  </a:lnTo>
                  <a:lnTo>
                    <a:pt x="7057301" y="172339"/>
                  </a:lnTo>
                  <a:lnTo>
                    <a:pt x="7059536" y="168516"/>
                  </a:lnTo>
                  <a:lnTo>
                    <a:pt x="7059396" y="168516"/>
                  </a:lnTo>
                  <a:lnTo>
                    <a:pt x="7067131" y="164515"/>
                  </a:lnTo>
                  <a:lnTo>
                    <a:pt x="7070712" y="164274"/>
                  </a:lnTo>
                  <a:lnTo>
                    <a:pt x="7083857" y="164274"/>
                  </a:lnTo>
                  <a:lnTo>
                    <a:pt x="7088314" y="168516"/>
                  </a:lnTo>
                  <a:lnTo>
                    <a:pt x="7088314" y="182880"/>
                  </a:lnTo>
                  <a:lnTo>
                    <a:pt x="7080656" y="181914"/>
                  </a:lnTo>
                  <a:lnTo>
                    <a:pt x="7073913" y="181914"/>
                  </a:lnTo>
                  <a:lnTo>
                    <a:pt x="7061365" y="182880"/>
                  </a:lnTo>
                  <a:lnTo>
                    <a:pt x="7061886" y="182880"/>
                  </a:lnTo>
                  <a:lnTo>
                    <a:pt x="7054088" y="185775"/>
                  </a:lnTo>
                  <a:lnTo>
                    <a:pt x="7049656" y="191046"/>
                  </a:lnTo>
                  <a:lnTo>
                    <a:pt x="7048284" y="198945"/>
                  </a:lnTo>
                  <a:lnTo>
                    <a:pt x="7049186" y="205320"/>
                  </a:lnTo>
                  <a:lnTo>
                    <a:pt x="7049275" y="205968"/>
                  </a:lnTo>
                  <a:lnTo>
                    <a:pt x="7053021" y="211378"/>
                  </a:lnTo>
                  <a:lnTo>
                    <a:pt x="7060705" y="214858"/>
                  </a:lnTo>
                  <a:lnTo>
                    <a:pt x="7073455" y="216090"/>
                  </a:lnTo>
                  <a:lnTo>
                    <a:pt x="7077532" y="216090"/>
                  </a:lnTo>
                  <a:lnTo>
                    <a:pt x="7097077" y="188785"/>
                  </a:lnTo>
                  <a:lnTo>
                    <a:pt x="7097077" y="178523"/>
                  </a:lnTo>
                  <a:close/>
                </a:path>
                <a:path w="7230109" h="1627505">
                  <a:moveTo>
                    <a:pt x="7141921" y="90906"/>
                  </a:moveTo>
                  <a:lnTo>
                    <a:pt x="7136663" y="84645"/>
                  </a:lnTo>
                  <a:lnTo>
                    <a:pt x="7134377" y="88036"/>
                  </a:lnTo>
                  <a:lnTo>
                    <a:pt x="7125195" y="92748"/>
                  </a:lnTo>
                  <a:lnTo>
                    <a:pt x="7119975" y="93827"/>
                  </a:lnTo>
                  <a:lnTo>
                    <a:pt x="7104545" y="93827"/>
                  </a:lnTo>
                  <a:lnTo>
                    <a:pt x="7098639" y="88785"/>
                  </a:lnTo>
                  <a:lnTo>
                    <a:pt x="7098639" y="73952"/>
                  </a:lnTo>
                  <a:lnTo>
                    <a:pt x="7141578" y="73952"/>
                  </a:lnTo>
                  <a:lnTo>
                    <a:pt x="7141578" y="67360"/>
                  </a:lnTo>
                  <a:lnTo>
                    <a:pt x="7132815" y="46799"/>
                  </a:lnTo>
                  <a:lnTo>
                    <a:pt x="7132815" y="54432"/>
                  </a:lnTo>
                  <a:lnTo>
                    <a:pt x="7132815" y="67360"/>
                  </a:lnTo>
                  <a:lnTo>
                    <a:pt x="7098678" y="67360"/>
                  </a:lnTo>
                  <a:lnTo>
                    <a:pt x="7098639" y="54432"/>
                  </a:lnTo>
                  <a:lnTo>
                    <a:pt x="7104697" y="49110"/>
                  </a:lnTo>
                  <a:lnTo>
                    <a:pt x="7126643" y="49110"/>
                  </a:lnTo>
                  <a:lnTo>
                    <a:pt x="7132815" y="54432"/>
                  </a:lnTo>
                  <a:lnTo>
                    <a:pt x="7132815" y="46799"/>
                  </a:lnTo>
                  <a:lnTo>
                    <a:pt x="7126567" y="43357"/>
                  </a:lnTo>
                  <a:lnTo>
                    <a:pt x="7115670" y="41795"/>
                  </a:lnTo>
                  <a:lnTo>
                    <a:pt x="7104786" y="43357"/>
                  </a:lnTo>
                  <a:lnTo>
                    <a:pt x="7089889" y="78879"/>
                  </a:lnTo>
                  <a:lnTo>
                    <a:pt x="7091477" y="88036"/>
                  </a:lnTo>
                  <a:lnTo>
                    <a:pt x="7091540" y="88379"/>
                  </a:lnTo>
                  <a:lnTo>
                    <a:pt x="7096392" y="95338"/>
                  </a:lnTo>
                  <a:lnTo>
                    <a:pt x="7104304" y="99618"/>
                  </a:lnTo>
                  <a:lnTo>
                    <a:pt x="7115391" y="101104"/>
                  </a:lnTo>
                  <a:lnTo>
                    <a:pt x="7119290" y="101104"/>
                  </a:lnTo>
                  <a:lnTo>
                    <a:pt x="7127176" y="100279"/>
                  </a:lnTo>
                  <a:lnTo>
                    <a:pt x="7137209" y="95338"/>
                  </a:lnTo>
                  <a:lnTo>
                    <a:pt x="7138848" y="93827"/>
                  </a:lnTo>
                  <a:lnTo>
                    <a:pt x="7141540" y="91236"/>
                  </a:lnTo>
                  <a:lnTo>
                    <a:pt x="7141921" y="90906"/>
                  </a:lnTo>
                  <a:close/>
                </a:path>
                <a:path w="7230109" h="1627505">
                  <a:moveTo>
                    <a:pt x="7164362" y="158394"/>
                  </a:moveTo>
                  <a:lnTo>
                    <a:pt x="7155599" y="158394"/>
                  </a:lnTo>
                  <a:lnTo>
                    <a:pt x="7155675" y="204381"/>
                  </a:lnTo>
                  <a:lnTo>
                    <a:pt x="7152741" y="205346"/>
                  </a:lnTo>
                  <a:lnTo>
                    <a:pt x="7147103" y="207111"/>
                  </a:lnTo>
                  <a:lnTo>
                    <a:pt x="7128815" y="207111"/>
                  </a:lnTo>
                  <a:lnTo>
                    <a:pt x="7123900" y="202615"/>
                  </a:lnTo>
                  <a:lnTo>
                    <a:pt x="7123900" y="158394"/>
                  </a:lnTo>
                  <a:lnTo>
                    <a:pt x="7115137" y="158394"/>
                  </a:lnTo>
                  <a:lnTo>
                    <a:pt x="7115137" y="193255"/>
                  </a:lnTo>
                  <a:lnTo>
                    <a:pt x="7116610" y="202615"/>
                  </a:lnTo>
                  <a:lnTo>
                    <a:pt x="7120966" y="209321"/>
                  </a:lnTo>
                  <a:lnTo>
                    <a:pt x="7128205" y="213360"/>
                  </a:lnTo>
                  <a:lnTo>
                    <a:pt x="7138302" y="214706"/>
                  </a:lnTo>
                  <a:lnTo>
                    <a:pt x="7146341" y="214706"/>
                  </a:lnTo>
                  <a:lnTo>
                    <a:pt x="7155523" y="212153"/>
                  </a:lnTo>
                  <a:lnTo>
                    <a:pt x="7155675" y="212153"/>
                  </a:lnTo>
                  <a:lnTo>
                    <a:pt x="7155675" y="228282"/>
                  </a:lnTo>
                  <a:lnTo>
                    <a:pt x="7150265" y="233616"/>
                  </a:lnTo>
                  <a:lnTo>
                    <a:pt x="7131101" y="233616"/>
                  </a:lnTo>
                  <a:lnTo>
                    <a:pt x="7124395" y="228536"/>
                  </a:lnTo>
                  <a:lnTo>
                    <a:pt x="7121499" y="223532"/>
                  </a:lnTo>
                  <a:lnTo>
                    <a:pt x="7121080" y="222707"/>
                  </a:lnTo>
                  <a:lnTo>
                    <a:pt x="7113625" y="226885"/>
                  </a:lnTo>
                  <a:lnTo>
                    <a:pt x="7117626" y="232460"/>
                  </a:lnTo>
                  <a:lnTo>
                    <a:pt x="7123062" y="237896"/>
                  </a:lnTo>
                  <a:lnTo>
                    <a:pt x="7131063" y="241071"/>
                  </a:lnTo>
                  <a:lnTo>
                    <a:pt x="7139597" y="241071"/>
                  </a:lnTo>
                  <a:lnTo>
                    <a:pt x="7150303" y="239547"/>
                  </a:lnTo>
                  <a:lnTo>
                    <a:pt x="7158063" y="235038"/>
                  </a:lnTo>
                  <a:lnTo>
                    <a:pt x="7158952" y="233616"/>
                  </a:lnTo>
                  <a:lnTo>
                    <a:pt x="7162774" y="227609"/>
                  </a:lnTo>
                  <a:lnTo>
                    <a:pt x="7164362" y="217373"/>
                  </a:lnTo>
                  <a:lnTo>
                    <a:pt x="7164362" y="212153"/>
                  </a:lnTo>
                  <a:lnTo>
                    <a:pt x="7164362" y="207111"/>
                  </a:lnTo>
                  <a:lnTo>
                    <a:pt x="7164362" y="158394"/>
                  </a:lnTo>
                  <a:close/>
                </a:path>
                <a:path w="7230109" h="1627505">
                  <a:moveTo>
                    <a:pt x="7178802" y="50520"/>
                  </a:moveTo>
                  <a:lnTo>
                    <a:pt x="7157085" y="50520"/>
                  </a:lnTo>
                  <a:lnTo>
                    <a:pt x="7157009" y="99606"/>
                  </a:lnTo>
                  <a:lnTo>
                    <a:pt x="7165772" y="99606"/>
                  </a:lnTo>
                  <a:lnTo>
                    <a:pt x="7165772" y="55054"/>
                  </a:lnTo>
                  <a:lnTo>
                    <a:pt x="7166115" y="54267"/>
                  </a:lnTo>
                  <a:lnTo>
                    <a:pt x="7168172" y="52895"/>
                  </a:lnTo>
                  <a:lnTo>
                    <a:pt x="7169810" y="52387"/>
                  </a:lnTo>
                  <a:lnTo>
                    <a:pt x="7175068" y="50990"/>
                  </a:lnTo>
                  <a:lnTo>
                    <a:pt x="7178802" y="50520"/>
                  </a:lnTo>
                  <a:close/>
                </a:path>
                <a:path w="7230109" h="1627505">
                  <a:moveTo>
                    <a:pt x="7188860" y="43027"/>
                  </a:moveTo>
                  <a:lnTo>
                    <a:pt x="7180478" y="42379"/>
                  </a:lnTo>
                  <a:lnTo>
                    <a:pt x="7173239" y="43243"/>
                  </a:lnTo>
                  <a:lnTo>
                    <a:pt x="7164552" y="45694"/>
                  </a:lnTo>
                  <a:lnTo>
                    <a:pt x="7159752" y="46990"/>
                  </a:lnTo>
                  <a:lnTo>
                    <a:pt x="7158190" y="48869"/>
                  </a:lnTo>
                  <a:lnTo>
                    <a:pt x="7157085" y="50165"/>
                  </a:lnTo>
                  <a:lnTo>
                    <a:pt x="7187641" y="50165"/>
                  </a:lnTo>
                  <a:lnTo>
                    <a:pt x="7188822" y="43243"/>
                  </a:lnTo>
                  <a:lnTo>
                    <a:pt x="7188860" y="43027"/>
                  </a:lnTo>
                  <a:close/>
                </a:path>
                <a:path w="7230109" h="1627505">
                  <a:moveTo>
                    <a:pt x="7229729" y="199161"/>
                  </a:moveTo>
                  <a:lnTo>
                    <a:pt x="7196391" y="181876"/>
                  </a:lnTo>
                  <a:lnTo>
                    <a:pt x="7190333" y="180975"/>
                  </a:lnTo>
                  <a:lnTo>
                    <a:pt x="7190333" y="165887"/>
                  </a:lnTo>
                  <a:lnTo>
                    <a:pt x="7197915" y="164350"/>
                  </a:lnTo>
                  <a:lnTo>
                    <a:pt x="7218223" y="164350"/>
                  </a:lnTo>
                  <a:lnTo>
                    <a:pt x="7221194" y="171513"/>
                  </a:lnTo>
                  <a:lnTo>
                    <a:pt x="7221499" y="171983"/>
                  </a:lnTo>
                  <a:lnTo>
                    <a:pt x="7228091" y="168059"/>
                  </a:lnTo>
                  <a:lnTo>
                    <a:pt x="7226871" y="165887"/>
                  </a:lnTo>
                  <a:lnTo>
                    <a:pt x="7226147" y="165023"/>
                  </a:lnTo>
                  <a:lnTo>
                    <a:pt x="7225627" y="164350"/>
                  </a:lnTo>
                  <a:lnTo>
                    <a:pt x="7221842" y="159486"/>
                  </a:lnTo>
                  <a:lnTo>
                    <a:pt x="7214832" y="156819"/>
                  </a:lnTo>
                  <a:lnTo>
                    <a:pt x="7204659" y="156819"/>
                  </a:lnTo>
                  <a:lnTo>
                    <a:pt x="7194893" y="157924"/>
                  </a:lnTo>
                  <a:lnTo>
                    <a:pt x="7187654" y="161163"/>
                  </a:lnTo>
                  <a:lnTo>
                    <a:pt x="7183158" y="166382"/>
                  </a:lnTo>
                  <a:lnTo>
                    <a:pt x="7181609" y="173456"/>
                  </a:lnTo>
                  <a:lnTo>
                    <a:pt x="7183768" y="181876"/>
                  </a:lnTo>
                  <a:lnTo>
                    <a:pt x="7214997" y="191109"/>
                  </a:lnTo>
                  <a:lnTo>
                    <a:pt x="7221194" y="192252"/>
                  </a:lnTo>
                  <a:lnTo>
                    <a:pt x="7221194" y="201980"/>
                  </a:lnTo>
                  <a:lnTo>
                    <a:pt x="7220356" y="203949"/>
                  </a:lnTo>
                  <a:lnTo>
                    <a:pt x="7218654" y="205574"/>
                  </a:lnTo>
                  <a:lnTo>
                    <a:pt x="7216203" y="207810"/>
                  </a:lnTo>
                  <a:lnTo>
                    <a:pt x="7211860" y="208927"/>
                  </a:lnTo>
                  <a:lnTo>
                    <a:pt x="7197496" y="208597"/>
                  </a:lnTo>
                  <a:lnTo>
                    <a:pt x="7191819" y="207010"/>
                  </a:lnTo>
                  <a:lnTo>
                    <a:pt x="7188771" y="199885"/>
                  </a:lnTo>
                  <a:lnTo>
                    <a:pt x="7188428" y="199161"/>
                  </a:lnTo>
                  <a:lnTo>
                    <a:pt x="7188352" y="199021"/>
                  </a:lnTo>
                  <a:lnTo>
                    <a:pt x="7180897" y="203200"/>
                  </a:lnTo>
                  <a:lnTo>
                    <a:pt x="7181151" y="203631"/>
                  </a:lnTo>
                  <a:lnTo>
                    <a:pt x="7181609" y="204457"/>
                  </a:lnTo>
                  <a:lnTo>
                    <a:pt x="7182066" y="205219"/>
                  </a:lnTo>
                  <a:lnTo>
                    <a:pt x="7182256" y="205574"/>
                  </a:lnTo>
                  <a:lnTo>
                    <a:pt x="7186117" y="210210"/>
                  </a:lnTo>
                  <a:lnTo>
                    <a:pt x="7191286" y="213512"/>
                  </a:lnTo>
                  <a:lnTo>
                    <a:pt x="7197826" y="215468"/>
                  </a:lnTo>
                  <a:lnTo>
                    <a:pt x="7205764" y="216128"/>
                  </a:lnTo>
                  <a:lnTo>
                    <a:pt x="7216026" y="215011"/>
                  </a:lnTo>
                  <a:lnTo>
                    <a:pt x="7223544" y="211747"/>
                  </a:lnTo>
                  <a:lnTo>
                    <a:pt x="7225995" y="208927"/>
                  </a:lnTo>
                  <a:lnTo>
                    <a:pt x="7228154" y="206425"/>
                  </a:lnTo>
                  <a:lnTo>
                    <a:pt x="7229729" y="199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9886" y="130562"/>
              <a:ext cx="1092833" cy="210658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844252" y="1127098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0"/>
              </a:lnSpc>
            </a:pPr>
            <a:r>
              <a:rPr dirty="0" spc="-10"/>
              <a:t>Annual</a:t>
            </a:r>
            <a:r>
              <a:rPr dirty="0" spc="5"/>
              <a:t> </a:t>
            </a:r>
            <a:r>
              <a:rPr dirty="0" spc="-10"/>
              <a:t>General</a:t>
            </a:r>
            <a:r>
              <a:rPr dirty="0" spc="5"/>
              <a:t> </a:t>
            </a:r>
            <a:r>
              <a:rPr dirty="0" spc="-10"/>
              <a:t>Meeting</a:t>
            </a:r>
            <a:r>
              <a:rPr dirty="0" spc="10"/>
              <a:t> </a:t>
            </a:r>
            <a:r>
              <a:rPr dirty="0" spc="-20"/>
              <a:t>2026</a:t>
            </a:r>
          </a:p>
        </p:txBody>
      </p:sp>
      <p:sp>
        <p:nvSpPr>
          <p:cNvPr id="44" name="object 44" descr=""/>
          <p:cNvSpPr txBox="1"/>
          <p:nvPr/>
        </p:nvSpPr>
        <p:spPr>
          <a:xfrm>
            <a:off x="8847539" y="4870487"/>
            <a:ext cx="7429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z="750" spc="-50">
                <a:solidFill>
                  <a:srgbClr val="F1F1F1"/>
                </a:solidFill>
                <a:latin typeface="Calibri"/>
                <a:cs typeface="Calibri"/>
              </a:rPr>
              <a:t>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18399" y="2903004"/>
            <a:ext cx="443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Pillars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36302" y="4218597"/>
            <a:ext cx="4324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241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900" spc="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Enablers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2026-06-30T10:13:12Z</dcterms:created>
  <dcterms:modified xsi:type="dcterms:W3CDTF">2026-06-30T10:13:12Z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2026-06-30T00:00:00Z</vt:filetime>
  </property>
  <property fmtid="{D5CDD505-2E9C-101B-9397-08002B2CF9AE}" pid="3" name="LastSaved">
    <vt:filetime>2026-06-30T00:00:00Z</vt:filetime>
  </property>
  <property fmtid="{D5CDD505-2E9C-101B-9397-08002B2CF9AE}" pid="4" name="Producer">
    <vt:lpwstr>3-Heights(TM) PDF Security Shell 4.8.25.2 (http://www.pdf-tools.com)</vt:lpwstr>
  </property>
</Properties>
</file>